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144000" type="screen4x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FFCDFF"/>
    <a:srgbClr val="FFD5FF"/>
    <a:srgbClr val="FF99FF"/>
    <a:srgbClr val="FF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30" autoAdjust="0"/>
  </p:normalViewPr>
  <p:slideViewPr>
    <p:cSldViewPr>
      <p:cViewPr varScale="1">
        <p:scale>
          <a:sx n="86" d="100"/>
          <a:sy n="86" d="100"/>
        </p:scale>
        <p:origin x="295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4" y="0"/>
            <a:ext cx="2946347" cy="498215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5F5578DE-1250-42B0-9785-6F5561D49700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30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2172" tIns="46086" rIns="92172" bIns="46086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602"/>
            <a:ext cx="2946347" cy="49821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4" y="9431602"/>
            <a:ext cx="2946347" cy="49821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8809A7AC-3209-4864-A32C-4309373EA6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587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43125" y="1241425"/>
            <a:ext cx="2513013" cy="3351213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9A7AC-3209-4864-A32C-4309373EA6F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495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498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973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93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583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735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363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43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634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36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013CA-2399-4D1B-90A8-07C64AC07E14}" type="datetimeFigureOut">
              <a:rPr lang="it-IT" smtClean="0"/>
              <a:t>09/03/2026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0BC82-CBD9-4726-9F26-7BC983D2FC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70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ttangolo con angoli arrotondati 78">
            <a:extLst>
              <a:ext uri="{FF2B5EF4-FFF2-40B4-BE49-F238E27FC236}">
                <a16:creationId xmlns:a16="http://schemas.microsoft.com/office/drawing/2014/main" id="{097F9C73-B4BB-4912-8BA7-0FEF6F94B76B}"/>
              </a:ext>
            </a:extLst>
          </p:cNvPr>
          <p:cNvSpPr/>
          <p:nvPr/>
        </p:nvSpPr>
        <p:spPr>
          <a:xfrm>
            <a:off x="2193782" y="6263888"/>
            <a:ext cx="2087255" cy="1620200"/>
          </a:xfrm>
          <a:prstGeom prst="roundRect">
            <a:avLst>
              <a:gd name="adj" fmla="val 927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2FC2A884-1B9E-4F9F-9817-12D62CACF37C}"/>
              </a:ext>
            </a:extLst>
          </p:cNvPr>
          <p:cNvSpPr txBox="1"/>
          <p:nvPr/>
        </p:nvSpPr>
        <p:spPr>
          <a:xfrm>
            <a:off x="2165060" y="6265992"/>
            <a:ext cx="216758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b="0" i="1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Preparato a base di grasso vegetale 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Acqua, grasso vegetale idrogenato, zucchero, stabilizzanti:E420II,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proteine del 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emulsionanti: E472E, E322  (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lecitina di SOIA)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E472B, sale, aromi, colorante : betacarotene E160a, acqua, oli e grassi vegetali totalmente idrogenati 24%,grassi palmisti, oli colza e girasole e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MAIS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e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SOIA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in proporzione variabile, zucchero, stabilizzanti E420II,E463,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proteine del LATTE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emulsionante E481,E322: </a:t>
            </a:r>
            <a:r>
              <a:rPr lang="it-IT" sz="85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lecitina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lang="it-IT" sz="85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di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SOIA,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E472E, sale, aromi. </a:t>
            </a:r>
          </a:p>
        </p:txBody>
      </p:sp>
      <p:sp>
        <p:nvSpPr>
          <p:cNvPr id="132" name="Rettangolo con angoli arrotondati 131">
            <a:extLst>
              <a:ext uri="{FF2B5EF4-FFF2-40B4-BE49-F238E27FC236}">
                <a16:creationId xmlns:a16="http://schemas.microsoft.com/office/drawing/2014/main" id="{0F44C131-F81F-4BFB-B4BE-8B00243997CA}"/>
              </a:ext>
            </a:extLst>
          </p:cNvPr>
          <p:cNvSpPr/>
          <p:nvPr/>
        </p:nvSpPr>
        <p:spPr>
          <a:xfrm>
            <a:off x="4363949" y="8167091"/>
            <a:ext cx="2442472" cy="774032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30" name="Rettangolo con angoli arrotondati 129">
            <a:extLst>
              <a:ext uri="{FF2B5EF4-FFF2-40B4-BE49-F238E27FC236}">
                <a16:creationId xmlns:a16="http://schemas.microsoft.com/office/drawing/2014/main" id="{A10035F7-EA93-4E6D-8E57-B561163A2F89}"/>
              </a:ext>
            </a:extLst>
          </p:cNvPr>
          <p:cNvSpPr/>
          <p:nvPr/>
        </p:nvSpPr>
        <p:spPr>
          <a:xfrm>
            <a:off x="63150" y="8159444"/>
            <a:ext cx="2051584" cy="439329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218" name="Rettangolo con angoli arrotondati 217">
            <a:extLst>
              <a:ext uri="{FF2B5EF4-FFF2-40B4-BE49-F238E27FC236}">
                <a16:creationId xmlns:a16="http://schemas.microsoft.com/office/drawing/2014/main" id="{47577AFE-D51A-465A-B0F4-D5BA650F4B16}"/>
              </a:ext>
            </a:extLst>
          </p:cNvPr>
          <p:cNvSpPr/>
          <p:nvPr/>
        </p:nvSpPr>
        <p:spPr>
          <a:xfrm>
            <a:off x="2182997" y="8105979"/>
            <a:ext cx="2133332" cy="528579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08" name="CasellaDiTesto 107">
            <a:extLst>
              <a:ext uri="{FF2B5EF4-FFF2-40B4-BE49-F238E27FC236}">
                <a16:creationId xmlns:a16="http://schemas.microsoft.com/office/drawing/2014/main" id="{A51D6E35-ABD4-48F1-9F5E-E4CF911DE678}"/>
              </a:ext>
            </a:extLst>
          </p:cNvPr>
          <p:cNvSpPr txBox="1"/>
          <p:nvPr/>
        </p:nvSpPr>
        <p:spPr>
          <a:xfrm>
            <a:off x="2135868" y="8060903"/>
            <a:ext cx="221525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kern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Zucchero, </a:t>
            </a:r>
            <a:r>
              <a:rPr lang="it-IT" sz="85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burro di cacao, </a:t>
            </a:r>
            <a:r>
              <a:rPr lang="it-IT" sz="8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LATTE</a:t>
            </a:r>
            <a:r>
              <a:rPr lang="it-IT" sz="85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intero in polvere, siero di</a:t>
            </a:r>
            <a:r>
              <a:rPr lang="it-IT" sz="8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LATTE </a:t>
            </a:r>
            <a:r>
              <a:rPr lang="it-IT" sz="85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in polvere, </a:t>
            </a:r>
            <a:r>
              <a:rPr lang="it-IT" sz="85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LATTE</a:t>
            </a:r>
            <a:r>
              <a:rPr lang="it-IT" sz="85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scremato in polvere, emulsionante E322, aroma naturale di vaniglia.</a:t>
            </a:r>
          </a:p>
        </p:txBody>
      </p:sp>
      <p:cxnSp>
        <p:nvCxnSpPr>
          <p:cNvPr id="114" name="Connettore diritto 113">
            <a:extLst>
              <a:ext uri="{FF2B5EF4-FFF2-40B4-BE49-F238E27FC236}">
                <a16:creationId xmlns:a16="http://schemas.microsoft.com/office/drawing/2014/main" id="{3E56EE04-EAB2-4369-854F-A5C8D9CA215F}"/>
              </a:ext>
            </a:extLst>
          </p:cNvPr>
          <p:cNvCxnSpPr>
            <a:cxnSpLocks/>
          </p:cNvCxnSpPr>
          <p:nvPr/>
        </p:nvCxnSpPr>
        <p:spPr>
          <a:xfrm flipH="1" flipV="1">
            <a:off x="171762" y="4656581"/>
            <a:ext cx="2180349" cy="450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ttangolo con angoli arrotondati 106">
            <a:extLst>
              <a:ext uri="{FF2B5EF4-FFF2-40B4-BE49-F238E27FC236}">
                <a16:creationId xmlns:a16="http://schemas.microsoft.com/office/drawing/2014/main" id="{3D1F9DDA-5631-4373-818B-41A6AD3AAAE4}"/>
              </a:ext>
            </a:extLst>
          </p:cNvPr>
          <p:cNvSpPr/>
          <p:nvPr/>
        </p:nvSpPr>
        <p:spPr>
          <a:xfrm>
            <a:off x="4349523" y="6865313"/>
            <a:ext cx="2453609" cy="543965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06" name="CasellaDiTesto 105">
            <a:extLst>
              <a:ext uri="{FF2B5EF4-FFF2-40B4-BE49-F238E27FC236}">
                <a16:creationId xmlns:a16="http://schemas.microsoft.com/office/drawing/2014/main" id="{FEC6610E-22DB-4237-B9E9-872B622A8CCC}"/>
              </a:ext>
            </a:extLst>
          </p:cNvPr>
          <p:cNvSpPr txBox="1"/>
          <p:nvPr/>
        </p:nvSpPr>
        <p:spPr>
          <a:xfrm>
            <a:off x="4305718" y="6842473"/>
            <a:ext cx="25259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Sciroppo di glucosio/fruttosio, purea di mele, zucchero, miele, correttore di acidità (acido citrico), gelificante (pectina), conservante (potassio sorbato), aromi .</a:t>
            </a:r>
          </a:p>
        </p:txBody>
      </p:sp>
      <p:sp>
        <p:nvSpPr>
          <p:cNvPr id="110" name="Rettangolo con angoli arrotondati 109">
            <a:extLst>
              <a:ext uri="{FF2B5EF4-FFF2-40B4-BE49-F238E27FC236}">
                <a16:creationId xmlns:a16="http://schemas.microsoft.com/office/drawing/2014/main" id="{E23186A2-9F75-44AF-801C-8FB936E14613}"/>
              </a:ext>
            </a:extLst>
          </p:cNvPr>
          <p:cNvSpPr/>
          <p:nvPr/>
        </p:nvSpPr>
        <p:spPr>
          <a:xfrm>
            <a:off x="4355161" y="7608987"/>
            <a:ext cx="2463315" cy="425097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213" name="CasellaDiTesto 212">
            <a:extLst>
              <a:ext uri="{FF2B5EF4-FFF2-40B4-BE49-F238E27FC236}">
                <a16:creationId xmlns:a16="http://schemas.microsoft.com/office/drawing/2014/main" id="{35B68AB1-E378-4BD6-AD32-F8319BD24253}"/>
              </a:ext>
            </a:extLst>
          </p:cNvPr>
          <p:cNvSpPr txBox="1"/>
          <p:nvPr/>
        </p:nvSpPr>
        <p:spPr>
          <a:xfrm>
            <a:off x="4310970" y="7588550"/>
            <a:ext cx="2573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kern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Zucchero, grassi vegetali frazionati e totalmente idrogenati: palmisto, cacao magro in polvere 23%, emulsionanti: E322, E492, aromi</a:t>
            </a:r>
            <a:r>
              <a:rPr lang="it-IT" sz="85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it-IT" sz="900" dirty="0"/>
          </a:p>
        </p:txBody>
      </p:sp>
      <p:sp>
        <p:nvSpPr>
          <p:cNvPr id="111" name="Rettangolo con angoli arrotondati 110">
            <a:extLst>
              <a:ext uri="{FF2B5EF4-FFF2-40B4-BE49-F238E27FC236}">
                <a16:creationId xmlns:a16="http://schemas.microsoft.com/office/drawing/2014/main" id="{C484FA50-4F2E-4239-8058-CF827356E79A}"/>
              </a:ext>
            </a:extLst>
          </p:cNvPr>
          <p:cNvSpPr/>
          <p:nvPr/>
        </p:nvSpPr>
        <p:spPr>
          <a:xfrm>
            <a:off x="4342377" y="7444958"/>
            <a:ext cx="2474933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6" name="Rettangolo con angoli arrotondati 225">
            <a:extLst>
              <a:ext uri="{FF2B5EF4-FFF2-40B4-BE49-F238E27FC236}">
                <a16:creationId xmlns:a16="http://schemas.microsoft.com/office/drawing/2014/main" id="{4D12F607-07F1-4727-8F4F-84F6C36987D3}"/>
              </a:ext>
            </a:extLst>
          </p:cNvPr>
          <p:cNvSpPr/>
          <p:nvPr/>
        </p:nvSpPr>
        <p:spPr>
          <a:xfrm>
            <a:off x="1370151" y="8697803"/>
            <a:ext cx="1195243" cy="153807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9" name="Rettangolo con angoli arrotondati 88">
            <a:extLst>
              <a:ext uri="{FF2B5EF4-FFF2-40B4-BE49-F238E27FC236}">
                <a16:creationId xmlns:a16="http://schemas.microsoft.com/office/drawing/2014/main" id="{111CE9ED-F5C5-42A6-A58E-56D05B6E26A3}"/>
              </a:ext>
            </a:extLst>
          </p:cNvPr>
          <p:cNvSpPr/>
          <p:nvPr/>
        </p:nvSpPr>
        <p:spPr>
          <a:xfrm>
            <a:off x="4370985" y="5417266"/>
            <a:ext cx="2428487" cy="676098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566185DC-D778-4661-B86E-57AE34F327DF}"/>
              </a:ext>
            </a:extLst>
          </p:cNvPr>
          <p:cNvSpPr txBox="1"/>
          <p:nvPr/>
        </p:nvSpPr>
        <p:spPr>
          <a:xfrm>
            <a:off x="4325852" y="5387202"/>
            <a:ext cx="2516414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Sciroppo di glucosio –fruttosio . purea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CILIEGIA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zucchero, gelificante : E1442, E401,E440i, acidificante :E330 (acido citrico), succo concentrato di carota nera , conservante : E202 (potassio sorbato), aromi </a:t>
            </a:r>
            <a:r>
              <a:rPr lang="it-IT" sz="90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. </a:t>
            </a:r>
          </a:p>
        </p:txBody>
      </p:sp>
      <p:sp>
        <p:nvSpPr>
          <p:cNvPr id="190" name="Rettangolo con angoli arrotondati 189">
            <a:extLst>
              <a:ext uri="{FF2B5EF4-FFF2-40B4-BE49-F238E27FC236}">
                <a16:creationId xmlns:a16="http://schemas.microsoft.com/office/drawing/2014/main" id="{B3437959-E650-4C32-85F9-BC49EE11043A}"/>
              </a:ext>
            </a:extLst>
          </p:cNvPr>
          <p:cNvSpPr/>
          <p:nvPr/>
        </p:nvSpPr>
        <p:spPr>
          <a:xfrm>
            <a:off x="4528369" y="5256549"/>
            <a:ext cx="211141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4" name="Rettangolo con angoli arrotondati 83">
            <a:extLst>
              <a:ext uri="{FF2B5EF4-FFF2-40B4-BE49-F238E27FC236}">
                <a16:creationId xmlns:a16="http://schemas.microsoft.com/office/drawing/2014/main" id="{91AC0461-A374-4AC8-B499-9B7C7FD9BCAA}"/>
              </a:ext>
            </a:extLst>
          </p:cNvPr>
          <p:cNvSpPr/>
          <p:nvPr/>
        </p:nvSpPr>
        <p:spPr>
          <a:xfrm>
            <a:off x="4417791" y="3410832"/>
            <a:ext cx="2399490" cy="289717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84" name="Rettangolo con angoli arrotondati 183">
            <a:extLst>
              <a:ext uri="{FF2B5EF4-FFF2-40B4-BE49-F238E27FC236}">
                <a16:creationId xmlns:a16="http://schemas.microsoft.com/office/drawing/2014/main" id="{FD3E28E3-C470-4069-9156-83B7F9017CFF}"/>
              </a:ext>
            </a:extLst>
          </p:cNvPr>
          <p:cNvSpPr/>
          <p:nvPr/>
        </p:nvSpPr>
        <p:spPr>
          <a:xfrm>
            <a:off x="4586671" y="3253633"/>
            <a:ext cx="211141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5" name="Rettangolo con angoli arrotondati 184">
            <a:extLst>
              <a:ext uri="{FF2B5EF4-FFF2-40B4-BE49-F238E27FC236}">
                <a16:creationId xmlns:a16="http://schemas.microsoft.com/office/drawing/2014/main" id="{DA223D27-6B18-4111-9FF1-42CDA6EE6896}"/>
              </a:ext>
            </a:extLst>
          </p:cNvPr>
          <p:cNvSpPr/>
          <p:nvPr/>
        </p:nvSpPr>
        <p:spPr>
          <a:xfrm>
            <a:off x="2627460" y="8713131"/>
            <a:ext cx="1557960" cy="143417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0" name="Rettangolo con angoli arrotondati 69">
            <a:extLst>
              <a:ext uri="{FF2B5EF4-FFF2-40B4-BE49-F238E27FC236}">
                <a16:creationId xmlns:a16="http://schemas.microsoft.com/office/drawing/2014/main" id="{4A5D9564-D8F8-4E07-B143-1EE0A62CEEC1}"/>
              </a:ext>
            </a:extLst>
          </p:cNvPr>
          <p:cNvSpPr/>
          <p:nvPr/>
        </p:nvSpPr>
        <p:spPr>
          <a:xfrm>
            <a:off x="2189526" y="5158113"/>
            <a:ext cx="2131186" cy="941723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66F98B4C-D718-431A-87DF-990E4797AD43}"/>
              </a:ext>
            </a:extLst>
          </p:cNvPr>
          <p:cNvSpPr txBox="1"/>
          <p:nvPr/>
        </p:nvSpPr>
        <p:spPr>
          <a:xfrm>
            <a:off x="2162186" y="5121441"/>
            <a:ext cx="2200354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Crema pasticcera (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vedi ingredienti), </a:t>
            </a:r>
            <a:r>
              <a:rPr lang="it-IT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 vegetali (girasole, palma), zucchero, </a:t>
            </a:r>
            <a:r>
              <a:rPr lang="it-IT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CACAO</a:t>
            </a:r>
            <a:r>
              <a:rPr lang="it-IT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magro al 10-12 % di burro di cacao (26 %), </a:t>
            </a:r>
            <a:r>
              <a:rPr lang="it-IT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NOCCIOLE</a:t>
            </a:r>
            <a:r>
              <a:rPr lang="it-IT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(12 %), </a:t>
            </a:r>
            <a:r>
              <a:rPr lang="it-IT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LATTE</a:t>
            </a:r>
            <a:r>
              <a:rPr lang="it-IT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scremato in polvere, emulsionante lecitina (di </a:t>
            </a:r>
            <a:r>
              <a:rPr lang="it-IT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SOIA</a:t>
            </a:r>
            <a:r>
              <a:rPr lang="it-IT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aromi.</a:t>
            </a:r>
            <a:r>
              <a:rPr lang="it-IT" sz="20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), vanillina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conservante (sorbato di potassio).</a:t>
            </a:r>
          </a:p>
        </p:txBody>
      </p:sp>
      <p:sp>
        <p:nvSpPr>
          <p:cNvPr id="118" name="Rettangolo con angoli arrotondati 117">
            <a:extLst>
              <a:ext uri="{FF2B5EF4-FFF2-40B4-BE49-F238E27FC236}">
                <a16:creationId xmlns:a16="http://schemas.microsoft.com/office/drawing/2014/main" id="{A8C29D81-2F52-40E5-A520-6A1B4462F7D0}"/>
              </a:ext>
            </a:extLst>
          </p:cNvPr>
          <p:cNvSpPr/>
          <p:nvPr/>
        </p:nvSpPr>
        <p:spPr>
          <a:xfrm>
            <a:off x="60650" y="7356740"/>
            <a:ext cx="2051584" cy="656777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22" name="CasellaDiTesto 121">
            <a:extLst>
              <a:ext uri="{FF2B5EF4-FFF2-40B4-BE49-F238E27FC236}">
                <a16:creationId xmlns:a16="http://schemas.microsoft.com/office/drawing/2014/main" id="{8788A4D0-5C9D-4E67-BBFA-0B731AD03DB0}"/>
              </a:ext>
            </a:extLst>
          </p:cNvPr>
          <p:cNvSpPr txBox="1"/>
          <p:nvPr/>
        </p:nvSpPr>
        <p:spPr>
          <a:xfrm>
            <a:off x="14336" y="7444275"/>
            <a:ext cx="21332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Zucchero, oli e grassi vegetali di colza, e palma, 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LATTE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 scremato in polvere, siero di 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LATTE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 in polvere, 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LATTOSIO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, emulsionante lecitina di girasole, aromi.</a:t>
            </a:r>
          </a:p>
        </p:txBody>
      </p:sp>
      <p:sp>
        <p:nvSpPr>
          <p:cNvPr id="180" name="Rettangolo con angoli arrotondati 179">
            <a:extLst>
              <a:ext uri="{FF2B5EF4-FFF2-40B4-BE49-F238E27FC236}">
                <a16:creationId xmlns:a16="http://schemas.microsoft.com/office/drawing/2014/main" id="{751B4F2C-0976-4A38-ADEA-9620FA650242}"/>
              </a:ext>
            </a:extLst>
          </p:cNvPr>
          <p:cNvSpPr/>
          <p:nvPr/>
        </p:nvSpPr>
        <p:spPr>
          <a:xfrm>
            <a:off x="63960" y="7295398"/>
            <a:ext cx="2073900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2" name="Rettangolo con angoli arrotondati 71">
            <a:extLst>
              <a:ext uri="{FF2B5EF4-FFF2-40B4-BE49-F238E27FC236}">
                <a16:creationId xmlns:a16="http://schemas.microsoft.com/office/drawing/2014/main" id="{E78844FC-0D20-4C22-8D02-B75CC2D190EA}"/>
              </a:ext>
            </a:extLst>
          </p:cNvPr>
          <p:cNvSpPr/>
          <p:nvPr/>
        </p:nvSpPr>
        <p:spPr>
          <a:xfrm>
            <a:off x="68237" y="6482143"/>
            <a:ext cx="2051584" cy="777397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32D2F6A3-A1C4-45EC-8BF8-47BF3EBBFC39}"/>
              </a:ext>
            </a:extLst>
          </p:cNvPr>
          <p:cNvSpPr txBox="1"/>
          <p:nvPr/>
        </p:nvSpPr>
        <p:spPr>
          <a:xfrm>
            <a:off x="2246" y="6550470"/>
            <a:ext cx="21585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farina di riso, armelline (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contiene SOLFITI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), amido modificato, grassi vegetali non idrogenati (palma),sciroppo di glucosio,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proteine del 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aromi.  Bastoncini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MANDORLA. </a:t>
            </a:r>
            <a:endParaRPr lang="it-IT" sz="850" dirty="0"/>
          </a:p>
        </p:txBody>
      </p:sp>
      <p:sp>
        <p:nvSpPr>
          <p:cNvPr id="69" name="Rettangolo con angoli arrotondati 68">
            <a:extLst>
              <a:ext uri="{FF2B5EF4-FFF2-40B4-BE49-F238E27FC236}">
                <a16:creationId xmlns:a16="http://schemas.microsoft.com/office/drawing/2014/main" id="{0244F83B-90CC-4174-AD60-5638C46A35CA}"/>
              </a:ext>
            </a:extLst>
          </p:cNvPr>
          <p:cNvSpPr/>
          <p:nvPr/>
        </p:nvSpPr>
        <p:spPr>
          <a:xfrm>
            <a:off x="78360" y="5726686"/>
            <a:ext cx="2039488" cy="643772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3CB2F0E8-F589-432A-9B13-95C06180169D}"/>
              </a:ext>
            </a:extLst>
          </p:cNvPr>
          <p:cNvSpPr txBox="1"/>
          <p:nvPr/>
        </p:nvSpPr>
        <p:spPr>
          <a:xfrm>
            <a:off x="17291" y="5781080"/>
            <a:ext cx="213682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olio vegetale, cacao magro al 10-12% di burro di cacao,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LATTOSIO, NOCCIOLE, LATTE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scremato in polvere, emulsionante (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LECITINA DI SOIA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), aromi. </a:t>
            </a:r>
            <a:endParaRPr lang="it-IT" sz="850" dirty="0"/>
          </a:p>
        </p:txBody>
      </p:sp>
      <p:sp>
        <p:nvSpPr>
          <p:cNvPr id="68" name="Rettangolo con angoli arrotondati 67">
            <a:extLst>
              <a:ext uri="{FF2B5EF4-FFF2-40B4-BE49-F238E27FC236}">
                <a16:creationId xmlns:a16="http://schemas.microsoft.com/office/drawing/2014/main" id="{7D7E1F09-908E-4CE6-88E3-9DF1F1A17AA6}"/>
              </a:ext>
            </a:extLst>
          </p:cNvPr>
          <p:cNvSpPr/>
          <p:nvPr/>
        </p:nvSpPr>
        <p:spPr>
          <a:xfrm>
            <a:off x="68965" y="4859593"/>
            <a:ext cx="2044160" cy="721300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13E95A84-6ADE-46F9-B6A2-8E338559D5FD}"/>
              </a:ext>
            </a:extLst>
          </p:cNvPr>
          <p:cNvSpPr txBox="1"/>
          <p:nvPr/>
        </p:nvSpPr>
        <p:spPr>
          <a:xfrm>
            <a:off x="48379" y="4994756"/>
            <a:ext cx="209522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b="1" dirty="0">
                <a:latin typeface="Cambria" pitchFamily="18" charset="0"/>
                <a:ea typeface="Cambria" pitchFamily="18" charset="0"/>
              </a:rPr>
              <a:t>LAT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TE intero fresco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zucchero semolato, amido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MAIS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TUORLO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pastorizzato, vanillina, conservante: sorbato di potassio.</a:t>
            </a:r>
          </a:p>
        </p:txBody>
      </p:sp>
      <p:sp>
        <p:nvSpPr>
          <p:cNvPr id="178" name="Rettangolo con angoli arrotondati 177">
            <a:extLst>
              <a:ext uri="{FF2B5EF4-FFF2-40B4-BE49-F238E27FC236}">
                <a16:creationId xmlns:a16="http://schemas.microsoft.com/office/drawing/2014/main" id="{CBC4904E-9F52-4DDD-A461-10586E76A037}"/>
              </a:ext>
            </a:extLst>
          </p:cNvPr>
          <p:cNvSpPr/>
          <p:nvPr/>
        </p:nvSpPr>
        <p:spPr>
          <a:xfrm>
            <a:off x="31384" y="4868870"/>
            <a:ext cx="211141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16DDFEF-1533-46E9-B5C2-B26C477F903E}"/>
              </a:ext>
            </a:extLst>
          </p:cNvPr>
          <p:cNvSpPr txBox="1"/>
          <p:nvPr/>
        </p:nvSpPr>
        <p:spPr>
          <a:xfrm>
            <a:off x="2438682" y="1273275"/>
            <a:ext cx="198063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b="1" dirty="0">
                <a:latin typeface="Cambria" pitchFamily="18" charset="0"/>
                <a:ea typeface="Cambria" pitchFamily="18" charset="0"/>
              </a:rPr>
              <a:t>Farina di GRANO tenero 00</a:t>
            </a:r>
            <a:r>
              <a:rPr lang="it-IT" sz="830" dirty="0">
                <a:latin typeface="Cambria" pitchFamily="18" charset="0"/>
                <a:ea typeface="Cambria" pitchFamily="18" charset="0"/>
              </a:rPr>
              <a:t>, acqua, strutto, </a:t>
            </a:r>
            <a:r>
              <a:rPr lang="it-IT" sz="830" b="1" dirty="0">
                <a:latin typeface="Cambria" pitchFamily="18" charset="0"/>
                <a:ea typeface="Cambria" pitchFamily="18" charset="0"/>
              </a:rPr>
              <a:t>UOVA,</a:t>
            </a:r>
            <a:r>
              <a:rPr lang="it-IT" sz="830" b="1" baseline="0" dirty="0">
                <a:latin typeface="Cambria" pitchFamily="18" charset="0"/>
                <a:ea typeface="Cambria" pitchFamily="18" charset="0"/>
              </a:rPr>
              <a:t> </a:t>
            </a:r>
            <a:r>
              <a:rPr lang="it-IT" sz="830" dirty="0">
                <a:latin typeface="Cambria" pitchFamily="18" charset="0"/>
                <a:ea typeface="Cambria" pitchFamily="18" charset="0"/>
              </a:rPr>
              <a:t>zucchero semolato, sale lievito di birra, aromi. </a:t>
            </a:r>
            <a:r>
              <a:rPr lang="it-IT" sz="830" b="0" dirty="0">
                <a:latin typeface="Cambria" pitchFamily="18" charset="0"/>
                <a:ea typeface="Cambria" pitchFamily="18" charset="0"/>
              </a:rPr>
              <a:t>Frittura in olio di palma bifrazionato.</a:t>
            </a:r>
            <a:endParaRPr lang="it-IT" sz="830" b="0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A4AC0E4-40A9-455D-9446-04B91025DFDB}"/>
              </a:ext>
            </a:extLst>
          </p:cNvPr>
          <p:cNvSpPr txBox="1"/>
          <p:nvPr/>
        </p:nvSpPr>
        <p:spPr>
          <a:xfrm>
            <a:off x="4569770" y="2459091"/>
            <a:ext cx="2282017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di GRANO tenero 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acqua, 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integrale di GRANO tenero, 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 semolato, olio di semi di girasole, margarina vegetale, 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UOVA 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pastorizzate, miglioratore, lievito di birra, sale, aromi naturali. </a:t>
            </a:r>
            <a:endParaRPr lang="it-IT" sz="830" b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F17C67-C725-4269-BA06-D69EF934C787}"/>
              </a:ext>
            </a:extLst>
          </p:cNvPr>
          <p:cNvSpPr txBox="1"/>
          <p:nvPr/>
        </p:nvSpPr>
        <p:spPr>
          <a:xfrm rot="10800000" flipV="1">
            <a:off x="4565996" y="812435"/>
            <a:ext cx="2291198" cy="1497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Farina di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GRANO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tenero 0, acqua, zucchero semolato, margarina vegetale [grassi vegetali (palma e cocco), acqua, olio vegetale di girasole, grasso vegetale di palma totalmente idrogenato, emulsionanti (E471),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LATTE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scremato in polvere, sale, correttore di acidità (acido citrico), aromi, conservante (sorbato di potassio), enzimi, coloranti (caroteni)],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UOVA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pastorizzate,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LATTE 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fresco intero pastorizzato, lievito di birra, sale, miele, miglioratore, malto, aroma burro, aroma vaniglia.</a:t>
            </a:r>
            <a:endParaRPr lang="it-IT" sz="83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E228C39-5408-4F2E-ADCA-577477E4DD60}"/>
              </a:ext>
            </a:extLst>
          </p:cNvPr>
          <p:cNvSpPr txBox="1"/>
          <p:nvPr/>
        </p:nvSpPr>
        <p:spPr>
          <a:xfrm>
            <a:off x="4576172" y="2244792"/>
            <a:ext cx="22017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CORNETTO INTEGRALE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C36302F-54A1-4F6B-A5E6-B0646C00CEAC}"/>
              </a:ext>
            </a:extLst>
          </p:cNvPr>
          <p:cNvSpPr txBox="1"/>
          <p:nvPr/>
        </p:nvSpPr>
        <p:spPr>
          <a:xfrm>
            <a:off x="2423802" y="2054855"/>
            <a:ext cx="2011842" cy="85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</a:t>
            </a:r>
            <a:r>
              <a:rPr lang="it-IT" sz="83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di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GRANO </a:t>
            </a:r>
            <a:r>
              <a:rPr lang="it-IT" sz="83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tenero 0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acqua, 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BURRO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integrale di GRANO tenero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semi (girasole, papavero, lino scuro lievito, zucchero, </a:t>
            </a:r>
            <a:r>
              <a:rPr lang="it-IT" sz="83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glutine di GRANO tenero</a:t>
            </a:r>
            <a:r>
              <a:rPr lang="it-IT" sz="83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sale, E471, agente di trattamento della farina: E300, enzima . </a:t>
            </a:r>
            <a:endParaRPr lang="it-IT" sz="830" b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DD951C2-08F6-485C-814D-6DDBB76DB3E8}"/>
              </a:ext>
            </a:extLst>
          </p:cNvPr>
          <p:cNvSpPr txBox="1"/>
          <p:nvPr/>
        </p:nvSpPr>
        <p:spPr>
          <a:xfrm>
            <a:off x="4591795" y="586378"/>
            <a:ext cx="195277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BRIOCHES/VENEZIANA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EC110BF7-5426-417C-B7F8-BE4A6F6E448B}"/>
              </a:ext>
            </a:extLst>
          </p:cNvPr>
          <p:cNvSpPr txBox="1"/>
          <p:nvPr/>
        </p:nvSpPr>
        <p:spPr>
          <a:xfrm>
            <a:off x="2345701" y="1827545"/>
            <a:ext cx="25839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  CORNETTO CEREALI (1)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855D530-1E00-485B-8DF9-CCC6E8DBC077}"/>
              </a:ext>
            </a:extLst>
          </p:cNvPr>
          <p:cNvSpPr txBox="1"/>
          <p:nvPr/>
        </p:nvSpPr>
        <p:spPr>
          <a:xfrm>
            <a:off x="2415991" y="3057006"/>
            <a:ext cx="2003076" cy="1880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b="1" dirty="0">
                <a:latin typeface="Cambria" pitchFamily="18" charset="0"/>
                <a:ea typeface="Cambria" pitchFamily="18" charset="0"/>
              </a:rPr>
              <a:t>Farina di GRANO tenero 00</a:t>
            </a:r>
            <a:r>
              <a:rPr lang="it-IT" sz="830" b="0" dirty="0">
                <a:latin typeface="Cambria" pitchFamily="18" charset="0"/>
                <a:ea typeface="Cambria" pitchFamily="18" charset="0"/>
              </a:rPr>
              <a:t>, margarina (grassi vegetali di palma, olio di girasole, acqua, emulsionante: mono e digliceridi degli acidi grassi (da palma); correttore di acidità: acido citrico E330), acqua, zucchero, lievito, farina di </a:t>
            </a:r>
            <a:r>
              <a:rPr lang="it-IT" sz="830" b="1" dirty="0">
                <a:latin typeface="Cambria" pitchFamily="18" charset="0"/>
                <a:ea typeface="Cambria" pitchFamily="18" charset="0"/>
              </a:rPr>
              <a:t>SOIA</a:t>
            </a:r>
            <a:r>
              <a:rPr lang="it-IT" sz="830" b="0" dirty="0">
                <a:latin typeface="Cambria" pitchFamily="18" charset="0"/>
                <a:ea typeface="Cambria" pitchFamily="18" charset="0"/>
              </a:rPr>
              <a:t>, sale, lievito naturale, </a:t>
            </a:r>
            <a:r>
              <a:rPr lang="it-IT" sz="830" b="1" dirty="0">
                <a:latin typeface="Cambria" pitchFamily="18" charset="0"/>
                <a:ea typeface="Cambria" pitchFamily="18" charset="0"/>
              </a:rPr>
              <a:t>GLUTINE DI GRANO</a:t>
            </a:r>
            <a:r>
              <a:rPr lang="it-IT" sz="830" b="0" dirty="0">
                <a:latin typeface="Cambria" pitchFamily="18" charset="0"/>
                <a:ea typeface="Cambria" pitchFamily="18" charset="0"/>
              </a:rPr>
              <a:t>, emulsionante: E472e, E471, anti agglomerante: E170, destrosio, aromi naturali, antiossidante:E330, lucidatura in superficie: acqua, zucchero, stabilizzante E953, sciroppo di glucosio, gelificante: E406, acidificante: acido citrico, sorbato di potassio.  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EFF028D0-A814-4C0A-A4C3-D8AC11FB6A01}"/>
              </a:ext>
            </a:extLst>
          </p:cNvPr>
          <p:cNvSpPr txBox="1"/>
          <p:nvPr/>
        </p:nvSpPr>
        <p:spPr>
          <a:xfrm>
            <a:off x="2423802" y="2831070"/>
            <a:ext cx="284251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CORNETTO VEGANO (1)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D56ADFB-68A4-4735-A99D-9B9129FF9A01}"/>
              </a:ext>
            </a:extLst>
          </p:cNvPr>
          <p:cNvSpPr txBox="1"/>
          <p:nvPr/>
        </p:nvSpPr>
        <p:spPr>
          <a:xfrm>
            <a:off x="212927" y="1434779"/>
            <a:ext cx="2111714" cy="98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Farina di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GRANO 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tenero 0, acqua, zucchero semolato,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LATTE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fresco intero </a:t>
            </a:r>
            <a:r>
              <a:rPr lang="it-IT" sz="830" kern="1200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past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 </a:t>
            </a:r>
            <a:r>
              <a:rPr lang="it-IT" sz="830" kern="1200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omog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., olio di semi di girasole, margarina vegetale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UOVA 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pastorizzate, Miglioratore, Pasta Acida di frumento, lievito di birra, miele, </a:t>
            </a:r>
            <a:r>
              <a:rPr lang="it-IT" sz="830" b="1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MALTO</a:t>
            </a:r>
            <a:r>
              <a:rPr lang="it-IT" sz="83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sale, aroma vaniglia, aroma croissant..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0A00CDF-9403-464D-8590-AB7FFBE879B3}"/>
              </a:ext>
            </a:extLst>
          </p:cNvPr>
          <p:cNvSpPr txBox="1"/>
          <p:nvPr/>
        </p:nvSpPr>
        <p:spPr>
          <a:xfrm>
            <a:off x="63799" y="933069"/>
            <a:ext cx="2436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>
                <a:latin typeface="Cambria" panose="02040503050406030204" pitchFamily="18" charset="0"/>
                <a:ea typeface="Cambria" panose="02040503050406030204" pitchFamily="18" charset="0"/>
              </a:rPr>
              <a:t>CORNETTO CLASSICO DANESINA/TRECCIA/GIRELLA</a:t>
            </a:r>
          </a:p>
          <a:p>
            <a:pPr algn="ctr"/>
            <a:r>
              <a:rPr lang="it-IT" sz="1000" b="1" dirty="0">
                <a:latin typeface="Cambria" panose="02040503050406030204" pitchFamily="18" charset="0"/>
                <a:ea typeface="Cambria" panose="02040503050406030204" pitchFamily="18" charset="0"/>
              </a:rPr>
              <a:t>TELEFONO/NIDO/SACCOTTINO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19081A4D-10D7-46D3-AB0B-3030F3678DCF}"/>
              </a:ext>
            </a:extLst>
          </p:cNvPr>
          <p:cNvSpPr txBox="1"/>
          <p:nvPr/>
        </p:nvSpPr>
        <p:spPr>
          <a:xfrm>
            <a:off x="1035087" y="88121"/>
            <a:ext cx="5788730" cy="553998"/>
          </a:xfrm>
          <a:prstGeom prst="rect">
            <a:avLst/>
          </a:prstGeom>
          <a:noFill/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it-IT" sz="1500" b="1" dirty="0">
                <a:latin typeface="Cambria" pitchFamily="18" charset="0"/>
                <a:ea typeface="Cambria" pitchFamily="18" charset="0"/>
              </a:rPr>
              <a:t>CARTELLO INGREDIENTI </a:t>
            </a:r>
          </a:p>
          <a:p>
            <a:pPr algn="r"/>
            <a:r>
              <a:rPr lang="it-IT" sz="1500" b="1" dirty="0">
                <a:latin typeface="Cambria" pitchFamily="18" charset="0"/>
                <a:ea typeface="Cambria" pitchFamily="18" charset="0"/>
              </a:rPr>
              <a:t>CORNETTERIA   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776B343-F616-454C-8867-FAE8142C9B63}"/>
              </a:ext>
            </a:extLst>
          </p:cNvPr>
          <p:cNvSpPr txBox="1"/>
          <p:nvPr/>
        </p:nvSpPr>
        <p:spPr>
          <a:xfrm>
            <a:off x="2413436" y="1045009"/>
            <a:ext cx="25103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50" b="1" dirty="0">
                <a:latin typeface="Cambria" panose="02040503050406030204" pitchFamily="18" charset="0"/>
                <a:ea typeface="Cambria" panose="02040503050406030204" pitchFamily="18" charset="0"/>
              </a:rPr>
              <a:t>BOMBOLONE/CIAMBELLA</a:t>
            </a:r>
          </a:p>
        </p:txBody>
      </p: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21CDB2B8-A69E-464F-BCDE-E00AC3BA904C}"/>
              </a:ext>
            </a:extLst>
          </p:cNvPr>
          <p:cNvSpPr txBox="1"/>
          <p:nvPr/>
        </p:nvSpPr>
        <p:spPr>
          <a:xfrm>
            <a:off x="4376951" y="3378234"/>
            <a:ext cx="246962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u="none" strike="noStrike" kern="1200" baseline="0" dirty="0"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+mn-cs"/>
              </a:rPr>
              <a:t>Crema pasticcera (vedi ingredienti), </a:t>
            </a:r>
            <a:r>
              <a:rPr lang="it-IT" sz="850" b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Crema vegetale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(vedi ingredienti).</a:t>
            </a:r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92CE9B1D-1044-4F94-A82E-C5C0DF2B067D}"/>
              </a:ext>
            </a:extLst>
          </p:cNvPr>
          <p:cNvSpPr txBox="1"/>
          <p:nvPr/>
        </p:nvSpPr>
        <p:spPr>
          <a:xfrm>
            <a:off x="4576401" y="3194499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baseline="0" dirty="0">
                <a:latin typeface="Cambria" pitchFamily="18" charset="0"/>
                <a:ea typeface="Cambria" pitchFamily="18" charset="0"/>
              </a:rPr>
              <a:t>CREMA CHANTILLY</a:t>
            </a:r>
          </a:p>
        </p:txBody>
      </p:sp>
      <p:sp>
        <p:nvSpPr>
          <p:cNvPr id="85" name="Rettangolo con angoli arrotondati 84">
            <a:extLst>
              <a:ext uri="{FF2B5EF4-FFF2-40B4-BE49-F238E27FC236}">
                <a16:creationId xmlns:a16="http://schemas.microsoft.com/office/drawing/2014/main" id="{52ABF940-EFA3-4E95-82F5-399E67D69E75}"/>
              </a:ext>
            </a:extLst>
          </p:cNvPr>
          <p:cNvSpPr/>
          <p:nvPr/>
        </p:nvSpPr>
        <p:spPr>
          <a:xfrm>
            <a:off x="4406638" y="3930252"/>
            <a:ext cx="2429496" cy="536302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8C8F40FE-A286-4946-A6E0-44F2CE4498D3}"/>
              </a:ext>
            </a:extLst>
          </p:cNvPr>
          <p:cNvSpPr txBox="1"/>
          <p:nvPr/>
        </p:nvSpPr>
        <p:spPr>
          <a:xfrm>
            <a:off x="4371473" y="3893030"/>
            <a:ext cx="252272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Purea di albicocca, sciroppo di glucosio-fruttosio, saccarosio, gelificanti: E440i e pectina; conservanti: E202 potassio sorbato, aromi, correttore di acidità E330 (acido citrico), E220.</a:t>
            </a:r>
            <a:endParaRPr lang="it-IT" sz="85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4A15DB55-8A6C-45BC-9FAF-D690C37DFE80}"/>
              </a:ext>
            </a:extLst>
          </p:cNvPr>
          <p:cNvSpPr txBox="1"/>
          <p:nvPr/>
        </p:nvSpPr>
        <p:spPr>
          <a:xfrm>
            <a:off x="4585859" y="5207523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PASSATA di CILIEGIA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3" name="Rettangolo con angoli arrotondati 92">
            <a:extLst>
              <a:ext uri="{FF2B5EF4-FFF2-40B4-BE49-F238E27FC236}">
                <a16:creationId xmlns:a16="http://schemas.microsoft.com/office/drawing/2014/main" id="{A5DAAE64-FB89-456F-A2CB-3D3858549627}"/>
              </a:ext>
            </a:extLst>
          </p:cNvPr>
          <p:cNvSpPr/>
          <p:nvPr/>
        </p:nvSpPr>
        <p:spPr>
          <a:xfrm>
            <a:off x="4391285" y="4646097"/>
            <a:ext cx="2428461" cy="572913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86B955FB-DE9E-4674-8D7A-2E2487AEF428}"/>
              </a:ext>
            </a:extLst>
          </p:cNvPr>
          <p:cNvSpPr txBox="1"/>
          <p:nvPr/>
        </p:nvSpPr>
        <p:spPr>
          <a:xfrm>
            <a:off x="4354780" y="4647599"/>
            <a:ext cx="250241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Sciroppo di glucosio/fruttosio, purea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FRUTTI BOSCO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: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MIRTILLO, LAMPONI, FRAGOLE, MORE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; zucchero, gelificante: pectina, correttore d’acidità : acido citrico,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ANIDRIDE SOLFOROSA.</a:t>
            </a:r>
            <a:endParaRPr lang="it-IT" sz="850" b="0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95" name="Rettangolo con angoli arrotondati 94">
            <a:extLst>
              <a:ext uri="{FF2B5EF4-FFF2-40B4-BE49-F238E27FC236}">
                <a16:creationId xmlns:a16="http://schemas.microsoft.com/office/drawing/2014/main" id="{F63F641C-FE66-457D-A9AF-687E1E108B99}"/>
              </a:ext>
            </a:extLst>
          </p:cNvPr>
          <p:cNvSpPr/>
          <p:nvPr/>
        </p:nvSpPr>
        <p:spPr>
          <a:xfrm>
            <a:off x="4375419" y="4508226"/>
            <a:ext cx="2434076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9" name="Rettangolo con angoli arrotondati 98">
            <a:extLst>
              <a:ext uri="{FF2B5EF4-FFF2-40B4-BE49-F238E27FC236}">
                <a16:creationId xmlns:a16="http://schemas.microsoft.com/office/drawing/2014/main" id="{88CE34F3-4A13-4F45-B638-A989BCD1006C}"/>
              </a:ext>
            </a:extLst>
          </p:cNvPr>
          <p:cNvSpPr/>
          <p:nvPr/>
        </p:nvSpPr>
        <p:spPr>
          <a:xfrm>
            <a:off x="4373236" y="6318655"/>
            <a:ext cx="2445575" cy="325732"/>
          </a:xfrm>
          <a:prstGeom prst="roundRect">
            <a:avLst>
              <a:gd name="adj" fmla="val 115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EF533A9B-5FF5-4859-B549-EC0DD3863A84}"/>
              </a:ext>
            </a:extLst>
          </p:cNvPr>
          <p:cNvSpPr txBox="1"/>
          <p:nvPr/>
        </p:nvSpPr>
        <p:spPr>
          <a:xfrm>
            <a:off x="2118616" y="8643700"/>
            <a:ext cx="2483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FRUT</a:t>
            </a:r>
            <a:r>
              <a:rPr lang="it-IT" sz="1200" b="1" dirty="0">
                <a:latin typeface="Cambria" pitchFamily="18" charset="0"/>
                <a:ea typeface="Cambria" pitchFamily="18" charset="0"/>
              </a:rPr>
              <a:t>TI di BOSCO</a:t>
            </a:r>
            <a:endParaRPr lang="it-IT" sz="12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20" name="CasellaDiTesto 119">
            <a:extLst>
              <a:ext uri="{FF2B5EF4-FFF2-40B4-BE49-F238E27FC236}">
                <a16:creationId xmlns:a16="http://schemas.microsoft.com/office/drawing/2014/main" id="{EDFEF0B6-EE42-407D-B200-8B27BAC3B850}"/>
              </a:ext>
            </a:extLst>
          </p:cNvPr>
          <p:cNvSpPr txBox="1"/>
          <p:nvPr/>
        </p:nvSpPr>
        <p:spPr>
          <a:xfrm>
            <a:off x="-4856" y="7252050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CREMA BIANCA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8" name="CasellaDiTesto 97">
            <a:extLst>
              <a:ext uri="{FF2B5EF4-FFF2-40B4-BE49-F238E27FC236}">
                <a16:creationId xmlns:a16="http://schemas.microsoft.com/office/drawing/2014/main" id="{16B3F422-10EA-4DF3-A25A-A85FF4A663D7}"/>
              </a:ext>
            </a:extLst>
          </p:cNvPr>
          <p:cNvSpPr txBox="1"/>
          <p:nvPr/>
        </p:nvSpPr>
        <p:spPr>
          <a:xfrm>
            <a:off x="4321855" y="6303690"/>
            <a:ext cx="253999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Cubetti di mele, uva sultanina, zucchero, amido modificato n.14, aroma, 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corr. acidità: </a:t>
            </a:r>
            <a:r>
              <a:rPr lang="it-IT" sz="850" kern="12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acido citrico).</a:t>
            </a:r>
            <a:endParaRPr lang="it-IT" sz="850" b="0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59070850-FC48-475C-8E5D-D8D9F0AEE642}"/>
              </a:ext>
            </a:extLst>
          </p:cNvPr>
          <p:cNvCxnSpPr>
            <a:cxnSpLocks/>
          </p:cNvCxnSpPr>
          <p:nvPr/>
        </p:nvCxnSpPr>
        <p:spPr>
          <a:xfrm>
            <a:off x="520836" y="17432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17BA9458-7416-490E-A459-196D57D7263D}"/>
              </a:ext>
            </a:extLst>
          </p:cNvPr>
          <p:cNvCxnSpPr>
            <a:cxnSpLocks/>
          </p:cNvCxnSpPr>
          <p:nvPr/>
        </p:nvCxnSpPr>
        <p:spPr>
          <a:xfrm flipH="1">
            <a:off x="138048" y="1460865"/>
            <a:ext cx="21874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16FABF90-CABF-4D0D-963A-62F3407BA0B7}"/>
              </a:ext>
            </a:extLst>
          </p:cNvPr>
          <p:cNvCxnSpPr>
            <a:cxnSpLocks/>
          </p:cNvCxnSpPr>
          <p:nvPr/>
        </p:nvCxnSpPr>
        <p:spPr>
          <a:xfrm flipV="1">
            <a:off x="-32829" y="1299563"/>
            <a:ext cx="2232000" cy="4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ttore diritto 126">
            <a:extLst>
              <a:ext uri="{FF2B5EF4-FFF2-40B4-BE49-F238E27FC236}">
                <a16:creationId xmlns:a16="http://schemas.microsoft.com/office/drawing/2014/main" id="{79E91A9F-F9F7-4BE4-A36E-E863C1F689D0}"/>
              </a:ext>
            </a:extLst>
          </p:cNvPr>
          <p:cNvCxnSpPr>
            <a:cxnSpLocks/>
          </p:cNvCxnSpPr>
          <p:nvPr/>
        </p:nvCxnSpPr>
        <p:spPr>
          <a:xfrm flipH="1">
            <a:off x="2271108" y="1291064"/>
            <a:ext cx="21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ttore diritto 128">
            <a:extLst>
              <a:ext uri="{FF2B5EF4-FFF2-40B4-BE49-F238E27FC236}">
                <a16:creationId xmlns:a16="http://schemas.microsoft.com/office/drawing/2014/main" id="{E6B5459A-B2A6-4884-BDE6-1EB71FD11C62}"/>
              </a:ext>
            </a:extLst>
          </p:cNvPr>
          <p:cNvCxnSpPr>
            <a:cxnSpLocks/>
          </p:cNvCxnSpPr>
          <p:nvPr/>
        </p:nvCxnSpPr>
        <p:spPr>
          <a:xfrm flipH="1">
            <a:off x="2455557" y="1065793"/>
            <a:ext cx="10259" cy="3816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Elemento grafico 135" descr="Fiocco di neve">
            <a:extLst>
              <a:ext uri="{FF2B5EF4-FFF2-40B4-BE49-F238E27FC236}">
                <a16:creationId xmlns:a16="http://schemas.microsoft.com/office/drawing/2014/main" id="{08B780C5-5313-4682-99E1-E9908AA9B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8814" y="1106731"/>
            <a:ext cx="192226" cy="192226"/>
          </a:xfrm>
          <a:prstGeom prst="rect">
            <a:avLst/>
          </a:prstGeom>
        </p:spPr>
      </p:pic>
      <p:cxnSp>
        <p:nvCxnSpPr>
          <p:cNvPr id="139" name="Connettore diritto 138">
            <a:extLst>
              <a:ext uri="{FF2B5EF4-FFF2-40B4-BE49-F238E27FC236}">
                <a16:creationId xmlns:a16="http://schemas.microsoft.com/office/drawing/2014/main" id="{9FE9815F-B719-4BA6-A13D-455DE98A0C9E}"/>
              </a:ext>
            </a:extLst>
          </p:cNvPr>
          <p:cNvCxnSpPr>
            <a:cxnSpLocks/>
          </p:cNvCxnSpPr>
          <p:nvPr/>
        </p:nvCxnSpPr>
        <p:spPr>
          <a:xfrm flipH="1">
            <a:off x="2289886" y="2075376"/>
            <a:ext cx="212790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ttore diritto 148">
            <a:extLst>
              <a:ext uri="{FF2B5EF4-FFF2-40B4-BE49-F238E27FC236}">
                <a16:creationId xmlns:a16="http://schemas.microsoft.com/office/drawing/2014/main" id="{9D66136C-291B-4F68-B893-33B155CB6552}"/>
              </a:ext>
            </a:extLst>
          </p:cNvPr>
          <p:cNvCxnSpPr>
            <a:cxnSpLocks/>
          </p:cNvCxnSpPr>
          <p:nvPr/>
        </p:nvCxnSpPr>
        <p:spPr>
          <a:xfrm flipH="1">
            <a:off x="2299123" y="3073170"/>
            <a:ext cx="205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ttore diritto 149">
            <a:extLst>
              <a:ext uri="{FF2B5EF4-FFF2-40B4-BE49-F238E27FC236}">
                <a16:creationId xmlns:a16="http://schemas.microsoft.com/office/drawing/2014/main" id="{6A450EA8-0A7D-4E42-ACDB-41B1B7C358CE}"/>
              </a:ext>
            </a:extLst>
          </p:cNvPr>
          <p:cNvCxnSpPr>
            <a:cxnSpLocks/>
          </p:cNvCxnSpPr>
          <p:nvPr/>
        </p:nvCxnSpPr>
        <p:spPr>
          <a:xfrm>
            <a:off x="4581128" y="636441"/>
            <a:ext cx="15926" cy="25668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ttore diritto 150">
            <a:extLst>
              <a:ext uri="{FF2B5EF4-FFF2-40B4-BE49-F238E27FC236}">
                <a16:creationId xmlns:a16="http://schemas.microsoft.com/office/drawing/2014/main" id="{8E6A39E1-E994-4B73-B5A8-978E71D6FAA2}"/>
              </a:ext>
            </a:extLst>
          </p:cNvPr>
          <p:cNvCxnSpPr>
            <a:cxnSpLocks/>
          </p:cNvCxnSpPr>
          <p:nvPr/>
        </p:nvCxnSpPr>
        <p:spPr>
          <a:xfrm flipH="1">
            <a:off x="4364304" y="827584"/>
            <a:ext cx="243956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ttore diritto 153">
            <a:extLst>
              <a:ext uri="{FF2B5EF4-FFF2-40B4-BE49-F238E27FC236}">
                <a16:creationId xmlns:a16="http://schemas.microsoft.com/office/drawing/2014/main" id="{B034347C-3C02-4209-A5D4-424973548CCB}"/>
              </a:ext>
            </a:extLst>
          </p:cNvPr>
          <p:cNvCxnSpPr>
            <a:cxnSpLocks/>
          </p:cNvCxnSpPr>
          <p:nvPr/>
        </p:nvCxnSpPr>
        <p:spPr>
          <a:xfrm flipH="1">
            <a:off x="4400576" y="2480085"/>
            <a:ext cx="2412000" cy="58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7" name="Elemento grafico 156" descr="Fiocco di neve">
            <a:extLst>
              <a:ext uri="{FF2B5EF4-FFF2-40B4-BE49-F238E27FC236}">
                <a16:creationId xmlns:a16="http://schemas.microsoft.com/office/drawing/2014/main" id="{EE1B3B66-349C-49A6-A12A-72A55DCD5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8231" y="2898350"/>
            <a:ext cx="192226" cy="192226"/>
          </a:xfrm>
          <a:prstGeom prst="rect">
            <a:avLst/>
          </a:prstGeom>
        </p:spPr>
      </p:pic>
      <p:pic>
        <p:nvPicPr>
          <p:cNvPr id="159" name="Elemento grafico 158" descr="Fiocco di neve">
            <a:extLst>
              <a:ext uri="{FF2B5EF4-FFF2-40B4-BE49-F238E27FC236}">
                <a16:creationId xmlns:a16="http://schemas.microsoft.com/office/drawing/2014/main" id="{3A080439-22C4-44D1-A8B0-C4170C10E0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515" y="2346152"/>
            <a:ext cx="192226" cy="192226"/>
          </a:xfrm>
          <a:prstGeom prst="rect">
            <a:avLst/>
          </a:prstGeom>
        </p:spPr>
      </p:pic>
      <p:pic>
        <p:nvPicPr>
          <p:cNvPr id="164" name="Elemento grafico 163" descr="Fiocco di neve">
            <a:extLst>
              <a:ext uri="{FF2B5EF4-FFF2-40B4-BE49-F238E27FC236}">
                <a16:creationId xmlns:a16="http://schemas.microsoft.com/office/drawing/2014/main" id="{3E130546-6C21-4D09-B412-B5F4F3F6D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8" y="1137238"/>
            <a:ext cx="192226" cy="192226"/>
          </a:xfrm>
          <a:prstGeom prst="rect">
            <a:avLst/>
          </a:prstGeom>
        </p:spPr>
      </p:pic>
      <p:pic>
        <p:nvPicPr>
          <p:cNvPr id="165" name="Elemento grafico 164" descr="Fiocco di neve">
            <a:extLst>
              <a:ext uri="{FF2B5EF4-FFF2-40B4-BE49-F238E27FC236}">
                <a16:creationId xmlns:a16="http://schemas.microsoft.com/office/drawing/2014/main" id="{93E55FA0-60D6-4578-83C9-5AC3FB02A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7367" y="645634"/>
            <a:ext cx="192226" cy="192226"/>
          </a:xfrm>
          <a:prstGeom prst="rect">
            <a:avLst/>
          </a:prstGeom>
        </p:spPr>
      </p:pic>
      <p:pic>
        <p:nvPicPr>
          <p:cNvPr id="166" name="Elemento grafico 165" descr="Fiocco di neve">
            <a:extLst>
              <a:ext uri="{FF2B5EF4-FFF2-40B4-BE49-F238E27FC236}">
                <a16:creationId xmlns:a16="http://schemas.microsoft.com/office/drawing/2014/main" id="{558CCD23-EE6A-43C4-B170-587840F4DA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0418" y="2290327"/>
            <a:ext cx="192226" cy="192226"/>
          </a:xfrm>
          <a:prstGeom prst="rect">
            <a:avLst/>
          </a:prstGeom>
        </p:spPr>
      </p:pic>
      <p:pic>
        <p:nvPicPr>
          <p:cNvPr id="168" name="Elemento grafico 167" descr="Fiocco di neve">
            <a:extLst>
              <a:ext uri="{FF2B5EF4-FFF2-40B4-BE49-F238E27FC236}">
                <a16:creationId xmlns:a16="http://schemas.microsoft.com/office/drawing/2014/main" id="{39393517-4A00-4B03-ABF5-9A9180FF8E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175" y="1885278"/>
            <a:ext cx="192226" cy="192226"/>
          </a:xfrm>
          <a:prstGeom prst="rect">
            <a:avLst/>
          </a:prstGeom>
        </p:spPr>
      </p:pic>
      <p:sp>
        <p:nvSpPr>
          <p:cNvPr id="169" name="Rettangolo con angoli arrotondati 168">
            <a:extLst>
              <a:ext uri="{FF2B5EF4-FFF2-40B4-BE49-F238E27FC236}">
                <a16:creationId xmlns:a16="http://schemas.microsoft.com/office/drawing/2014/main" id="{0F4DA4E5-6D37-4BD2-8590-B000CF6D929C}"/>
              </a:ext>
            </a:extLst>
          </p:cNvPr>
          <p:cNvSpPr/>
          <p:nvPr/>
        </p:nvSpPr>
        <p:spPr>
          <a:xfrm>
            <a:off x="2203536" y="4972521"/>
            <a:ext cx="209522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70" name="Rettangolo con angoli arrotondati 169">
            <a:extLst>
              <a:ext uri="{FF2B5EF4-FFF2-40B4-BE49-F238E27FC236}">
                <a16:creationId xmlns:a16="http://schemas.microsoft.com/office/drawing/2014/main" id="{6D7CC94E-C0FD-4D5D-B854-6397D4665BB3}"/>
              </a:ext>
            </a:extLst>
          </p:cNvPr>
          <p:cNvSpPr/>
          <p:nvPr/>
        </p:nvSpPr>
        <p:spPr>
          <a:xfrm>
            <a:off x="4385475" y="6136104"/>
            <a:ext cx="2434076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71" name="CasellaDiTesto 170">
            <a:extLst>
              <a:ext uri="{FF2B5EF4-FFF2-40B4-BE49-F238E27FC236}">
                <a16:creationId xmlns:a16="http://schemas.microsoft.com/office/drawing/2014/main" id="{6A93C72F-7B91-48A1-9FA5-23E4519AF81D}"/>
              </a:ext>
            </a:extLst>
          </p:cNvPr>
          <p:cNvSpPr txBox="1"/>
          <p:nvPr/>
        </p:nvSpPr>
        <p:spPr>
          <a:xfrm>
            <a:off x="4339818" y="4448136"/>
            <a:ext cx="248399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PASSATA di FRUTTI di BOSCO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01" name="CasellaDiTesto 100">
            <a:extLst>
              <a:ext uri="{FF2B5EF4-FFF2-40B4-BE49-F238E27FC236}">
                <a16:creationId xmlns:a16="http://schemas.microsoft.com/office/drawing/2014/main" id="{DE367642-0491-4BA7-8679-1C880610B1DE}"/>
              </a:ext>
            </a:extLst>
          </p:cNvPr>
          <p:cNvSpPr txBox="1"/>
          <p:nvPr/>
        </p:nvSpPr>
        <p:spPr>
          <a:xfrm>
            <a:off x="4361329" y="6080054"/>
            <a:ext cx="248399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PREPARATO a BASE di MELA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73" name="Rettangolo con angoli arrotondati 172">
            <a:extLst>
              <a:ext uri="{FF2B5EF4-FFF2-40B4-BE49-F238E27FC236}">
                <a16:creationId xmlns:a16="http://schemas.microsoft.com/office/drawing/2014/main" id="{85FB78EE-48F2-4E88-A076-1A5290CB2C65}"/>
              </a:ext>
            </a:extLst>
          </p:cNvPr>
          <p:cNvSpPr/>
          <p:nvPr/>
        </p:nvSpPr>
        <p:spPr>
          <a:xfrm>
            <a:off x="4343867" y="6685344"/>
            <a:ext cx="2432631" cy="18264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9" name="CasellaDiTesto 108">
            <a:extLst>
              <a:ext uri="{FF2B5EF4-FFF2-40B4-BE49-F238E27FC236}">
                <a16:creationId xmlns:a16="http://schemas.microsoft.com/office/drawing/2014/main" id="{7CC869EF-EFC0-4780-A6BC-A3661135CC27}"/>
              </a:ext>
            </a:extLst>
          </p:cNvPr>
          <p:cNvSpPr txBox="1"/>
          <p:nvPr/>
        </p:nvSpPr>
        <p:spPr>
          <a:xfrm>
            <a:off x="4268679" y="7386947"/>
            <a:ext cx="253680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latin typeface="Cambria" pitchFamily="18" charset="0"/>
                <a:ea typeface="Cambria" pitchFamily="18" charset="0"/>
              </a:rPr>
              <a:t>PREPARATO al </a:t>
            </a:r>
            <a:r>
              <a:rPr lang="it-IT" sz="130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MIELE</a:t>
            </a: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C790A8D9-2126-43C8-AB99-FE89768A629D}"/>
              </a:ext>
            </a:extLst>
          </p:cNvPr>
          <p:cNvSpPr txBox="1"/>
          <p:nvPr/>
        </p:nvSpPr>
        <p:spPr>
          <a:xfrm>
            <a:off x="2217388" y="4910418"/>
            <a:ext cx="210536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CREMA CACAO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79" name="CasellaDiTesto 178">
            <a:extLst>
              <a:ext uri="{FF2B5EF4-FFF2-40B4-BE49-F238E27FC236}">
                <a16:creationId xmlns:a16="http://schemas.microsoft.com/office/drawing/2014/main" id="{914859B0-04A5-4644-BF2C-CED8896DBF4C}"/>
              </a:ext>
            </a:extLst>
          </p:cNvPr>
          <p:cNvSpPr txBox="1"/>
          <p:nvPr/>
        </p:nvSpPr>
        <p:spPr>
          <a:xfrm>
            <a:off x="-96206" y="4806742"/>
            <a:ext cx="23040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CREMA PASTICCERA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81" name="Rettangolo con angoli arrotondati 180">
            <a:extLst>
              <a:ext uri="{FF2B5EF4-FFF2-40B4-BE49-F238E27FC236}">
                <a16:creationId xmlns:a16="http://schemas.microsoft.com/office/drawing/2014/main" id="{59CCD25E-EEE0-473D-8578-FC87F5484D22}"/>
              </a:ext>
            </a:extLst>
          </p:cNvPr>
          <p:cNvSpPr/>
          <p:nvPr/>
        </p:nvSpPr>
        <p:spPr>
          <a:xfrm>
            <a:off x="69702" y="6406023"/>
            <a:ext cx="203948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3" name="Rettangolo con angoli arrotondati 182">
            <a:extLst>
              <a:ext uri="{FF2B5EF4-FFF2-40B4-BE49-F238E27FC236}">
                <a16:creationId xmlns:a16="http://schemas.microsoft.com/office/drawing/2014/main" id="{6CFB07D2-B985-4300-96F4-6C1820D7097C}"/>
              </a:ext>
            </a:extLst>
          </p:cNvPr>
          <p:cNvSpPr/>
          <p:nvPr/>
        </p:nvSpPr>
        <p:spPr>
          <a:xfrm>
            <a:off x="2242638" y="6136104"/>
            <a:ext cx="2017917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2" name="Rettangolo con angoli arrotondati 181">
            <a:extLst>
              <a:ext uri="{FF2B5EF4-FFF2-40B4-BE49-F238E27FC236}">
                <a16:creationId xmlns:a16="http://schemas.microsoft.com/office/drawing/2014/main" id="{33D9121F-4D03-473A-B010-BD3A679C6D30}"/>
              </a:ext>
            </a:extLst>
          </p:cNvPr>
          <p:cNvSpPr/>
          <p:nvPr/>
        </p:nvSpPr>
        <p:spPr>
          <a:xfrm>
            <a:off x="72562" y="5621432"/>
            <a:ext cx="2000255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3670EA44-A8B3-41C2-9E82-DFAFA88FD1E0}"/>
              </a:ext>
            </a:extLst>
          </p:cNvPr>
          <p:cNvSpPr txBox="1"/>
          <p:nvPr/>
        </p:nvSpPr>
        <p:spPr>
          <a:xfrm>
            <a:off x="7384" y="5573722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CREMA GIANDUIA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48F1E750-6444-42BC-ACF1-D45334A43BF1}"/>
              </a:ext>
            </a:extLst>
          </p:cNvPr>
          <p:cNvSpPr txBox="1"/>
          <p:nvPr/>
        </p:nvSpPr>
        <p:spPr>
          <a:xfrm>
            <a:off x="84440" y="6348495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GLASSA MANDORLATO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4EE5A6DE-FDA5-4A03-AD44-FA76EC36F46E}"/>
              </a:ext>
            </a:extLst>
          </p:cNvPr>
          <p:cNvSpPr txBox="1"/>
          <p:nvPr/>
        </p:nvSpPr>
        <p:spPr>
          <a:xfrm>
            <a:off x="2220956" y="6075744"/>
            <a:ext cx="202039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CREMA VEGETALE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86" name="Rettangolo con angoli arrotondati 185">
            <a:extLst>
              <a:ext uri="{FF2B5EF4-FFF2-40B4-BE49-F238E27FC236}">
                <a16:creationId xmlns:a16="http://schemas.microsoft.com/office/drawing/2014/main" id="{809821CB-6447-4113-AD21-BEAD2B6D9AD6}"/>
              </a:ext>
            </a:extLst>
          </p:cNvPr>
          <p:cNvSpPr/>
          <p:nvPr/>
        </p:nvSpPr>
        <p:spPr>
          <a:xfrm>
            <a:off x="1959149" y="8901438"/>
            <a:ext cx="1024549" cy="13762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6BB50D5B-78C4-49AE-B207-70AAC367A3A2}"/>
              </a:ext>
            </a:extLst>
          </p:cNvPr>
          <p:cNvSpPr txBox="1"/>
          <p:nvPr/>
        </p:nvSpPr>
        <p:spPr>
          <a:xfrm>
            <a:off x="1967903" y="8830384"/>
            <a:ext cx="10209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latin typeface="Cambria" pitchFamily="18" charset="0"/>
                <a:ea typeface="Cambria" pitchFamily="18" charset="0"/>
              </a:rPr>
              <a:t>MANDORLE</a:t>
            </a:r>
            <a:endParaRPr lang="it-IT" sz="12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23" name="CasellaDiTesto 122">
            <a:extLst>
              <a:ext uri="{FF2B5EF4-FFF2-40B4-BE49-F238E27FC236}">
                <a16:creationId xmlns:a16="http://schemas.microsoft.com/office/drawing/2014/main" id="{7A95DB41-5B58-472A-9AAD-B60B7E310D1F}"/>
              </a:ext>
            </a:extLst>
          </p:cNvPr>
          <p:cNvSpPr txBox="1"/>
          <p:nvPr/>
        </p:nvSpPr>
        <p:spPr>
          <a:xfrm>
            <a:off x="1194910" y="8637782"/>
            <a:ext cx="15579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latin typeface="Cambria" pitchFamily="18" charset="0"/>
                <a:ea typeface="Cambria" pitchFamily="18" charset="0"/>
              </a:rPr>
              <a:t>UVA SULTANINA</a:t>
            </a:r>
            <a:endParaRPr lang="it-IT" sz="12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96" name="Arco 195">
            <a:extLst>
              <a:ext uri="{FF2B5EF4-FFF2-40B4-BE49-F238E27FC236}">
                <a16:creationId xmlns:a16="http://schemas.microsoft.com/office/drawing/2014/main" id="{6724A372-7A21-4D83-B3FF-933F32D8EFF9}"/>
              </a:ext>
            </a:extLst>
          </p:cNvPr>
          <p:cNvSpPr/>
          <p:nvPr/>
        </p:nvSpPr>
        <p:spPr>
          <a:xfrm>
            <a:off x="-492901" y="3712833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CD82066B-AA3A-41D2-B5AC-A6B4EB913A06}"/>
              </a:ext>
            </a:extLst>
          </p:cNvPr>
          <p:cNvSpPr txBox="1"/>
          <p:nvPr/>
        </p:nvSpPr>
        <p:spPr>
          <a:xfrm>
            <a:off x="-219866" y="4579137"/>
            <a:ext cx="2698267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effectLst>
                  <a:outerShdw blurRad="50800" dist="38100" dir="18900000" algn="bl" rotWithShape="0">
                    <a:srgbClr val="FF0000">
                      <a:alpha val="40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FARCITURE</a:t>
            </a:r>
          </a:p>
        </p:txBody>
      </p:sp>
      <p:pic>
        <p:nvPicPr>
          <p:cNvPr id="211" name="Elemento grafico 210" descr="Fiocco di neve">
            <a:extLst>
              <a:ext uri="{FF2B5EF4-FFF2-40B4-BE49-F238E27FC236}">
                <a16:creationId xmlns:a16="http://schemas.microsoft.com/office/drawing/2014/main" id="{BD6393EB-E248-424F-B386-818651FA7B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7962" y="8681081"/>
            <a:ext cx="192226" cy="192226"/>
          </a:xfrm>
          <a:prstGeom prst="rect">
            <a:avLst/>
          </a:prstGeom>
        </p:spPr>
      </p:pic>
      <p:sp>
        <p:nvSpPr>
          <p:cNvPr id="214" name="Rettangolo con angoli arrotondati 213">
            <a:extLst>
              <a:ext uri="{FF2B5EF4-FFF2-40B4-BE49-F238E27FC236}">
                <a16:creationId xmlns:a16="http://schemas.microsoft.com/office/drawing/2014/main" id="{4E563013-5DF7-48B2-89ED-6DE7768BBE62}"/>
              </a:ext>
            </a:extLst>
          </p:cNvPr>
          <p:cNvSpPr/>
          <p:nvPr/>
        </p:nvSpPr>
        <p:spPr>
          <a:xfrm>
            <a:off x="2172061" y="7920356"/>
            <a:ext cx="2159462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5" name="CasellaDiTesto 214">
            <a:extLst>
              <a:ext uri="{FF2B5EF4-FFF2-40B4-BE49-F238E27FC236}">
                <a16:creationId xmlns:a16="http://schemas.microsoft.com/office/drawing/2014/main" id="{D6C1B3CF-2E5E-4FE7-90B1-FC2A77FE27C4}"/>
              </a:ext>
            </a:extLst>
          </p:cNvPr>
          <p:cNvSpPr txBox="1"/>
          <p:nvPr/>
        </p:nvSpPr>
        <p:spPr>
          <a:xfrm>
            <a:off x="4287509" y="6629886"/>
            <a:ext cx="25210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CIOCCOLATO SURR.</a:t>
            </a:r>
            <a:r>
              <a:rPr lang="it-IT" sz="1300" b="1" dirty="0">
                <a:latin typeface="Cambria" pitchFamily="18" charset="0"/>
                <a:ea typeface="Cambria" pitchFamily="18" charset="0"/>
              </a:rPr>
              <a:t> FONDENTE</a:t>
            </a:r>
            <a:endParaRPr lang="it-IT" sz="13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10FB814F-FFC3-469F-AB66-CAC142000D99}"/>
              </a:ext>
            </a:extLst>
          </p:cNvPr>
          <p:cNvSpPr txBox="1"/>
          <p:nvPr/>
        </p:nvSpPr>
        <p:spPr>
          <a:xfrm>
            <a:off x="1989604" y="7861949"/>
            <a:ext cx="253016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CIOCCOLATO SURR.</a:t>
            </a:r>
            <a:r>
              <a:rPr lang="it-IT" sz="1300" b="1" dirty="0">
                <a:latin typeface="Cambria" pitchFamily="18" charset="0"/>
                <a:ea typeface="Cambria" pitchFamily="18" charset="0"/>
              </a:rPr>
              <a:t> BIANCO</a:t>
            </a:r>
            <a:endParaRPr lang="it-IT" sz="13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88" name="Rettangolo con angoli arrotondati 187">
            <a:extLst>
              <a:ext uri="{FF2B5EF4-FFF2-40B4-BE49-F238E27FC236}">
                <a16:creationId xmlns:a16="http://schemas.microsoft.com/office/drawing/2014/main" id="{3A8FF494-A810-441A-99BF-E85BC19133E1}"/>
              </a:ext>
            </a:extLst>
          </p:cNvPr>
          <p:cNvSpPr/>
          <p:nvPr/>
        </p:nvSpPr>
        <p:spPr>
          <a:xfrm>
            <a:off x="4528369" y="3753086"/>
            <a:ext cx="2111418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8" name="CasellaDiTesto 87">
            <a:extLst>
              <a:ext uri="{FF2B5EF4-FFF2-40B4-BE49-F238E27FC236}">
                <a16:creationId xmlns:a16="http://schemas.microsoft.com/office/drawing/2014/main" id="{380D3534-5AF6-4149-83DF-D2E364CF0D6D}"/>
              </a:ext>
            </a:extLst>
          </p:cNvPr>
          <p:cNvSpPr txBox="1"/>
          <p:nvPr/>
        </p:nvSpPr>
        <p:spPr>
          <a:xfrm>
            <a:off x="4548981" y="3689268"/>
            <a:ext cx="204117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b="1" dirty="0">
                <a:latin typeface="Cambria" pitchFamily="18" charset="0"/>
                <a:ea typeface="Cambria" pitchFamily="18" charset="0"/>
              </a:rPr>
              <a:t>PASSATA di ALBICOCCA</a:t>
            </a:r>
            <a:endParaRPr lang="it-IT" sz="1300" b="1" baseline="0" dirty="0">
              <a:latin typeface="Cambria" pitchFamily="18" charset="0"/>
              <a:ea typeface="Cambria" pitchFamily="18" charset="0"/>
            </a:endParaRPr>
          </a:p>
        </p:txBody>
      </p:sp>
      <p:cxnSp>
        <p:nvCxnSpPr>
          <p:cNvPr id="117" name="Connettore diritto 116">
            <a:extLst>
              <a:ext uri="{FF2B5EF4-FFF2-40B4-BE49-F238E27FC236}">
                <a16:creationId xmlns:a16="http://schemas.microsoft.com/office/drawing/2014/main" id="{A138FAE2-C92B-4548-A5A9-CDF0390FBE62}"/>
              </a:ext>
            </a:extLst>
          </p:cNvPr>
          <p:cNvCxnSpPr>
            <a:cxnSpLocks/>
          </p:cNvCxnSpPr>
          <p:nvPr/>
        </p:nvCxnSpPr>
        <p:spPr>
          <a:xfrm flipH="1" flipV="1">
            <a:off x="2199171" y="4915215"/>
            <a:ext cx="2151538" cy="649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ttore diritto 120">
            <a:extLst>
              <a:ext uri="{FF2B5EF4-FFF2-40B4-BE49-F238E27FC236}">
                <a16:creationId xmlns:a16="http://schemas.microsoft.com/office/drawing/2014/main" id="{07779E7D-02CF-415C-AC01-9DDA6EC677AE}"/>
              </a:ext>
            </a:extLst>
          </p:cNvPr>
          <p:cNvCxnSpPr>
            <a:cxnSpLocks/>
          </p:cNvCxnSpPr>
          <p:nvPr/>
        </p:nvCxnSpPr>
        <p:spPr>
          <a:xfrm flipH="1">
            <a:off x="4387491" y="3194499"/>
            <a:ext cx="24547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ttore diritto 112">
            <a:extLst>
              <a:ext uri="{FF2B5EF4-FFF2-40B4-BE49-F238E27FC236}">
                <a16:creationId xmlns:a16="http://schemas.microsoft.com/office/drawing/2014/main" id="{86E7B172-BE47-4534-BD25-36F8E70949DD}"/>
              </a:ext>
            </a:extLst>
          </p:cNvPr>
          <p:cNvCxnSpPr>
            <a:cxnSpLocks/>
          </p:cNvCxnSpPr>
          <p:nvPr/>
        </p:nvCxnSpPr>
        <p:spPr>
          <a:xfrm>
            <a:off x="212080" y="1118659"/>
            <a:ext cx="5224" cy="34215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CasellaDiTesto 127">
            <a:extLst>
              <a:ext uri="{FF2B5EF4-FFF2-40B4-BE49-F238E27FC236}">
                <a16:creationId xmlns:a16="http://schemas.microsoft.com/office/drawing/2014/main" id="{DA852613-FDD5-481F-9860-19BF044066E0}"/>
              </a:ext>
            </a:extLst>
          </p:cNvPr>
          <p:cNvSpPr txBox="1"/>
          <p:nvPr/>
        </p:nvSpPr>
        <p:spPr>
          <a:xfrm>
            <a:off x="12499" y="8174895"/>
            <a:ext cx="2147070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Amarene, zucchero, sciroppo di glucosio, acidificante: acido citrico, stabilizzante E440, coloranti, antociani, aromi.</a:t>
            </a:r>
          </a:p>
        </p:txBody>
      </p:sp>
      <p:sp>
        <p:nvSpPr>
          <p:cNvPr id="131" name="CasellaDiTesto 130">
            <a:extLst>
              <a:ext uri="{FF2B5EF4-FFF2-40B4-BE49-F238E27FC236}">
                <a16:creationId xmlns:a16="http://schemas.microsoft.com/office/drawing/2014/main" id="{21224BFA-3FFA-428E-8216-2F3B6E575871}"/>
              </a:ext>
            </a:extLst>
          </p:cNvPr>
          <p:cNvSpPr txBox="1"/>
          <p:nvPr/>
        </p:nvSpPr>
        <p:spPr>
          <a:xfrm>
            <a:off x="4308256" y="8212744"/>
            <a:ext cx="256023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Zucchero, oli e grassi vegetali non idrogenati: olio di girasole e grasso di palma; latte scremato in polvere, 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PISTACCHI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 7%, siero di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 LATTE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 in polvere, </a:t>
            </a:r>
            <a:r>
              <a:rPr lang="it-IT" sz="850" b="1" dirty="0">
                <a:latin typeface="Cambria" panose="02040503050406030204" pitchFamily="18" charset="0"/>
                <a:ea typeface="Cambria" panose="02040503050406030204" pitchFamily="18" charset="0"/>
              </a:rPr>
              <a:t>LATTOSIO</a:t>
            </a:r>
            <a:r>
              <a:rPr lang="it-IT" sz="850" dirty="0">
                <a:latin typeface="Cambria" panose="02040503050406030204" pitchFamily="18" charset="0"/>
                <a:ea typeface="Cambria" panose="02040503050406030204" pitchFamily="18" charset="0"/>
              </a:rPr>
              <a:t>, coloranti: antociani, curcumina; emulsionante E322 lecitina di girasole, sale).</a:t>
            </a:r>
          </a:p>
        </p:txBody>
      </p:sp>
      <p:sp>
        <p:nvSpPr>
          <p:cNvPr id="133" name="Rettangolo con angoli arrotondati 132">
            <a:extLst>
              <a:ext uri="{FF2B5EF4-FFF2-40B4-BE49-F238E27FC236}">
                <a16:creationId xmlns:a16="http://schemas.microsoft.com/office/drawing/2014/main" id="{C56B8A54-3BEB-43FD-A522-FE4165964891}"/>
              </a:ext>
            </a:extLst>
          </p:cNvPr>
          <p:cNvSpPr/>
          <p:nvPr/>
        </p:nvSpPr>
        <p:spPr>
          <a:xfrm>
            <a:off x="28101" y="8059828"/>
            <a:ext cx="2080605" cy="17696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5" name="CasellaDiTesto 124">
            <a:extLst>
              <a:ext uri="{FF2B5EF4-FFF2-40B4-BE49-F238E27FC236}">
                <a16:creationId xmlns:a16="http://schemas.microsoft.com/office/drawing/2014/main" id="{AE087648-823F-41AF-89E5-0579E0DCA431}"/>
              </a:ext>
            </a:extLst>
          </p:cNvPr>
          <p:cNvSpPr txBox="1"/>
          <p:nvPr/>
        </p:nvSpPr>
        <p:spPr>
          <a:xfrm>
            <a:off x="262339" y="7995207"/>
            <a:ext cx="15579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>
                <a:latin typeface="Cambria" pitchFamily="18" charset="0"/>
                <a:ea typeface="Cambria" pitchFamily="18" charset="0"/>
              </a:rPr>
              <a:t>AMARENE COLATE</a:t>
            </a:r>
            <a:endParaRPr lang="it-IT" sz="120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sp>
        <p:nvSpPr>
          <p:cNvPr id="134" name="Rettangolo con angoli arrotondati 133">
            <a:extLst>
              <a:ext uri="{FF2B5EF4-FFF2-40B4-BE49-F238E27FC236}">
                <a16:creationId xmlns:a16="http://schemas.microsoft.com/office/drawing/2014/main" id="{C65F8738-BBD6-49E1-9B7C-C79696C2D3D2}"/>
              </a:ext>
            </a:extLst>
          </p:cNvPr>
          <p:cNvSpPr/>
          <p:nvPr/>
        </p:nvSpPr>
        <p:spPr>
          <a:xfrm>
            <a:off x="4560230" y="8068564"/>
            <a:ext cx="2116653" cy="18239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9" name="CasellaDiTesto 118">
            <a:extLst>
              <a:ext uri="{FF2B5EF4-FFF2-40B4-BE49-F238E27FC236}">
                <a16:creationId xmlns:a16="http://schemas.microsoft.com/office/drawing/2014/main" id="{690F4607-990A-404F-B149-CFD9D716D09B}"/>
              </a:ext>
            </a:extLst>
          </p:cNvPr>
          <p:cNvSpPr txBox="1"/>
          <p:nvPr/>
        </p:nvSpPr>
        <p:spPr>
          <a:xfrm>
            <a:off x="4338524" y="8016820"/>
            <a:ext cx="2573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50" b="1" dirty="0">
                <a:latin typeface="Cambria" pitchFamily="18" charset="0"/>
                <a:ea typeface="Cambria" pitchFamily="18" charset="0"/>
              </a:rPr>
              <a:t>CREMA al PISTACCHIO</a:t>
            </a:r>
            <a:endParaRPr lang="it-IT" sz="1150" b="1" i="0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C97BCEFB-9032-3344-7B8C-B97B40BA9CA0}"/>
              </a:ext>
            </a:extLst>
          </p:cNvPr>
          <p:cNvCxnSpPr>
            <a:cxnSpLocks/>
          </p:cNvCxnSpPr>
          <p:nvPr/>
        </p:nvCxnSpPr>
        <p:spPr>
          <a:xfrm flipV="1">
            <a:off x="115768" y="1150320"/>
            <a:ext cx="2232000" cy="4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494C7CF-4384-6EDA-5328-238C557DA985}"/>
              </a:ext>
            </a:extLst>
          </p:cNvPr>
          <p:cNvSpPr txBox="1"/>
          <p:nvPr/>
        </p:nvSpPr>
        <p:spPr>
          <a:xfrm>
            <a:off x="159581" y="2526518"/>
            <a:ext cx="2299076" cy="2190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Ingredienti: Farina di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GRANO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margarina (grassi vegetali di palma, acqua olio vegetale di girasole, regolatori di acidità: acido citrico, citrati di sodio; sale, </a:t>
            </a:r>
            <a:r>
              <a:rPr lang="it-IT" sz="8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emuls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mono e digliceridi degli acidi grassi), acqua,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UOVA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8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past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., zucchero, lievito, sciroppo di zucchero invertito, farina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 SOIA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farina di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ORZO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maltato, sale,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GLUTINE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di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GRANO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lievito naturale essiccato (farina di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GRANO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it-IT" sz="8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emuls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E472e, E471; fibre vegetali, </a:t>
            </a:r>
            <a:r>
              <a:rPr lang="it-IT" sz="800" kern="1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antiaggl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.: E170, destrosio, aromi naturali, malto di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GRANO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 </a:t>
            </a:r>
            <a:r>
              <a:rPr lang="it-IT" sz="800" b="1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MAIS</a:t>
            </a:r>
            <a:r>
              <a:rPr lang="it-IT" sz="800" kern="1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stabilizzante: E415; antiossidante: E300, Lucidatura in superficie 1% sul prodotto finito (acqua, zucchero, stabilizzante: E953, sciroppo di glucosio, agente gelificante: E406, regolatore di acidità, acido citrico, conservante: sorbato di potassio).</a:t>
            </a:r>
            <a:endParaRPr lang="it-IT" sz="36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Elemento grafico 6" descr="Fiocco di neve">
            <a:extLst>
              <a:ext uri="{FF2B5EF4-FFF2-40B4-BE49-F238E27FC236}">
                <a16:creationId xmlns:a16="http://schemas.microsoft.com/office/drawing/2014/main" id="{59EFAB1C-2EB4-794C-3D7E-3AEEDF6EF0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74" y="969680"/>
            <a:ext cx="192226" cy="192226"/>
          </a:xfrm>
          <a:prstGeom prst="rect">
            <a:avLst/>
          </a:prstGeom>
        </p:spPr>
      </p:pic>
      <p:pic>
        <p:nvPicPr>
          <p:cNvPr id="9" name="Elemento grafico 8" descr="Fiocco di neve">
            <a:extLst>
              <a:ext uri="{FF2B5EF4-FFF2-40B4-BE49-F238E27FC236}">
                <a16:creationId xmlns:a16="http://schemas.microsoft.com/office/drawing/2014/main" id="{B6F183BA-7D37-E6A8-0DB3-01FD183FC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74" y="1295205"/>
            <a:ext cx="192226" cy="192226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AEF3FFA-007E-1503-60F4-5761EF4E7649}"/>
              </a:ext>
            </a:extLst>
          </p:cNvPr>
          <p:cNvCxnSpPr>
            <a:cxnSpLocks/>
          </p:cNvCxnSpPr>
          <p:nvPr/>
        </p:nvCxnSpPr>
        <p:spPr>
          <a:xfrm flipH="1">
            <a:off x="170784" y="2545383"/>
            <a:ext cx="219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4D01F1E-2F66-AE29-E969-A36B27F61993}"/>
              </a:ext>
            </a:extLst>
          </p:cNvPr>
          <p:cNvSpPr txBox="1"/>
          <p:nvPr/>
        </p:nvSpPr>
        <p:spPr>
          <a:xfrm>
            <a:off x="171762" y="2284616"/>
            <a:ext cx="49539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latin typeface="Cambria" panose="02040503050406030204" pitchFamily="18" charset="0"/>
                <a:ea typeface="Cambria" panose="02040503050406030204" pitchFamily="18" charset="0"/>
              </a:rPr>
              <a:t>CORNETTO Hotel Mignon(1</a:t>
            </a:r>
            <a:r>
              <a:rPr lang="it-IT" sz="1400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it-IT" sz="1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A219C5D-D543-4B8F-8E19-D35BF147D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69780" y="5665436"/>
            <a:ext cx="8371892" cy="162888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ED9490F-34DF-C9F4-25B8-7EF23C9863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482" t="16667" r="52206" b="61726"/>
          <a:stretch>
            <a:fillRect/>
          </a:stretch>
        </p:blipFill>
        <p:spPr bwMode="auto">
          <a:xfrm>
            <a:off x="154658" y="192935"/>
            <a:ext cx="693848" cy="6981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FDB711D-854D-93AA-C5E4-DF33F8D200D0}"/>
              </a:ext>
            </a:extLst>
          </p:cNvPr>
          <p:cNvSpPr txBox="1"/>
          <p:nvPr/>
        </p:nvSpPr>
        <p:spPr>
          <a:xfrm>
            <a:off x="848506" y="107983"/>
            <a:ext cx="3620277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Cornetti di d’Annunzio Srl</a:t>
            </a:r>
          </a:p>
          <a:p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Sede </a:t>
            </a:r>
            <a:r>
              <a:rPr lang="it-IT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Amm</a:t>
            </a:r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.:Via Napoli 48, Pescara (PE) 65122 Pescara (PE)</a:t>
            </a:r>
          </a:p>
          <a:p>
            <a:r>
              <a:rPr lang="it-IT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p.IVA</a:t>
            </a:r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02300430689</a:t>
            </a:r>
          </a:p>
          <a:p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Sede Op.: </a:t>
            </a:r>
            <a:r>
              <a:rPr lang="it-IT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</a:t>
            </a:r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Riganello, Nucleo Ind.le, San Nicolò a Tordino, Teramo (TE)</a:t>
            </a:r>
          </a:p>
          <a:p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Tel. 0861.586040</a:t>
            </a:r>
          </a:p>
          <a:p>
            <a:r>
              <a:rPr lang="it-I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Mail: info@dulcora.it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5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002411E7-4AD9-4D98-9B26-F56CAF907A06}"/>
              </a:ext>
            </a:extLst>
          </p:cNvPr>
          <p:cNvSpPr/>
          <p:nvPr/>
        </p:nvSpPr>
        <p:spPr>
          <a:xfrm>
            <a:off x="4764326" y="6809338"/>
            <a:ext cx="1992916" cy="21715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47E7D50-26A3-43F5-9498-64B896118298}"/>
              </a:ext>
            </a:extLst>
          </p:cNvPr>
          <p:cNvSpPr/>
          <p:nvPr/>
        </p:nvSpPr>
        <p:spPr>
          <a:xfrm>
            <a:off x="4693914" y="6823339"/>
            <a:ext cx="20390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it-IT" sz="1200" b="1" dirty="0">
                <a:latin typeface="Cambria" pitchFamily="18" charset="0"/>
                <a:ea typeface="Cambria" pitchFamily="18" charset="0"/>
              </a:rPr>
              <a:t>L’ATTIVITÀ VIENE SVOLTA ALL’INTERNO DELLO STESSO FABBRICATO: È IMPOSSIBILE EVITARE LA CONTAMINAZIONE CROCIATA ANCHE SU ALIMENTI CHE NON CONTENGONO ACUNI ALLERGENI IN FORMULAZIONE E/O RICETTA.</a:t>
            </a:r>
            <a:endParaRPr lang="it-IT" sz="1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EE19E8-385F-4FF0-9432-618558A00812}"/>
              </a:ext>
            </a:extLst>
          </p:cNvPr>
          <p:cNvSpPr txBox="1"/>
          <p:nvPr/>
        </p:nvSpPr>
        <p:spPr>
          <a:xfrm>
            <a:off x="188344" y="223613"/>
            <a:ext cx="199967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Farina di 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GRANO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tenero di tipo “00”, zucchero semolato, 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UOVA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margarina vegetale [oli e grassi vegetali 80% (grassi di palma e cocco, grassi parzialmente idrogenati di palma, oli di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SOIA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girasole, colza e 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proporzione variabile), acqua, emulsionanti (E471, E322 lecitina di girasole), sale (0,2%), conservante (E202), correttore di acidità (E330), aromi, colorante (betacarotene)], 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PANNA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fresca, 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LATTE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fresco, Goccine di puro cioccolato [Zucchero, pasta di cacao, burro di cacao, lecitina di</a:t>
            </a:r>
            <a:r>
              <a:rPr lang="it-IT" sz="850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SOIA </a:t>
            </a:r>
            <a:r>
              <a:rPr lang="it-IT" sz="85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(cacao tot. min. 47%, burro di cacao min. 26%)], lievito in polvere.</a:t>
            </a:r>
            <a:endParaRPr lang="it-IT" sz="85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8D8573-937F-4076-86A8-3045E66D6841}"/>
              </a:ext>
            </a:extLst>
          </p:cNvPr>
          <p:cNvSpPr txBox="1"/>
          <p:nvPr/>
        </p:nvSpPr>
        <p:spPr>
          <a:xfrm>
            <a:off x="171499" y="-10939"/>
            <a:ext cx="9852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PANICELLI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177E0C2-B993-4616-ACF4-3D68F7F58B0D}"/>
              </a:ext>
            </a:extLst>
          </p:cNvPr>
          <p:cNvSpPr txBox="1"/>
          <p:nvPr/>
        </p:nvSpPr>
        <p:spPr>
          <a:xfrm>
            <a:off x="2381695" y="213043"/>
            <a:ext cx="2054727" cy="414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di grano tenero, acqua, olio di palma non idrogenato, margarina vegetale (grassi vegetali non idr. di palma e di colza, acqua, succo di limone), zucchero, lievitati, emulsionanti (E471, E472e, E481), glutine di grano tenero, sale, agente lievitante (E450, E500, destrosio). Stabilizzante (E412),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LATTOSIO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scremato in polvere, agente di trattamento della farina (E300).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FARCITURA alla CREMA: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Crema Pasticcera (Acqua, zucchero, sciroppo di glucosio, amido modificato,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intero in polvere, grasso di palma non idrogenato, conservante (E202), sale, colorante (E 160°), aroma. </a:t>
            </a:r>
            <a:r>
              <a:rPr lang="it-IT" sz="850" b="0" i="1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Glassatura: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 (5,8%) grassi vegetali non idrogenati di palma e di cocco, emulsionante (E322), colorati (E171, E120) aroma.</a:t>
            </a:r>
            <a:endParaRPr lang="it-IT" sz="850" b="0" i="1" u="none" strike="noStrike" kern="1200" baseline="0" dirty="0">
              <a:solidFill>
                <a:schemeClr val="tx1"/>
              </a:solidFill>
              <a:latin typeface="Cambria" pitchFamily="18" charset="0"/>
              <a:ea typeface="Cambria" pitchFamily="18" charset="0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FARCITURA ALLA NOCCIOLA: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grassi vegetali non idrogenati (girasole, soia, palma) nocciole 10%, cacao sgrassato in polvere 6%,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LATTOSIO, 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scremato in polvere, emulsionante (E322), aroma. </a:t>
            </a:r>
            <a:r>
              <a:rPr lang="it-IT" sz="850" b="0" i="1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Glassatura: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grassi vegetali non idrogenati di palma e di cocco, cacao sgrassato,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in polvere, emulsionante (E322), aroma.</a:t>
            </a:r>
            <a:endParaRPr lang="it-IT" sz="85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E33E852-F0B9-4D91-A1A5-6D5432A3D1F8}"/>
              </a:ext>
            </a:extLst>
          </p:cNvPr>
          <p:cNvSpPr txBox="1"/>
          <p:nvPr/>
        </p:nvSpPr>
        <p:spPr>
          <a:xfrm>
            <a:off x="2349130" y="-22491"/>
            <a:ext cx="11026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DONUTS (1)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F4457F4-5E9E-48BF-9A24-934A44F7AD57}"/>
              </a:ext>
            </a:extLst>
          </p:cNvPr>
          <p:cNvSpPr txBox="1"/>
          <p:nvPr/>
        </p:nvSpPr>
        <p:spPr>
          <a:xfrm>
            <a:off x="4650934" y="213043"/>
            <a:ext cx="2030144" cy="3885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GRANO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tenero , acqua, olio di palma non idrogenato, margarina vegetale (grassi vegetali non idrogenati di palma e di colza, acqua, succo di limone), zucchero, lievitati, emulsionanti : E471, E472e, E481,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GLUTINE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di grano tenero, sale, agente lievitante: E450, E500, destrosio, stabilizzante E412,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LATTOSIO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scremato in polvere, agente di trattamento della farina E300.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FARCITURA DOBLONES BIANCO: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Acqua, zucchero, sciroppo di glucosio, amido modificato,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in polvere, emulsionante E322, aroma. </a:t>
            </a:r>
            <a:r>
              <a:rPr lang="it-IT" sz="850" b="0" i="1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Glassatura: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 (5,8%), grassi vegetali non idrogenati di palma e di cocco, emulsionante E322, coloranti E171 ed E160a, aroma. </a:t>
            </a:r>
            <a:endParaRPr lang="it-IT" sz="850" dirty="0">
              <a:latin typeface="Cambria" pitchFamily="18" charset="0"/>
              <a:ea typeface="Cambria" pitchFamily="18" charset="0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FARCITURA DOBLONES NERO: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grassi vegetali non idrogenati (girasole,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SOIA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palma ),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NOCCIOLE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10 %, cacao sgrassato in polvere 6%,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LATTOSIO, LATTE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scremato in polvere, emulsionante E322, aroma. </a:t>
            </a:r>
            <a:r>
              <a:rPr lang="it-IT" sz="850" b="0" i="1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Glassatura: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Zucchero, grassi vegetali non idrogenati di palma e di cocco, cacao sgrassato,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in polvere, emulsionante E322, aroma.</a:t>
            </a:r>
            <a:endParaRPr lang="it-IT" sz="85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D958396-060B-4329-9CA3-4F861360B2A5}"/>
              </a:ext>
            </a:extLst>
          </p:cNvPr>
          <p:cNvSpPr txBox="1"/>
          <p:nvPr/>
        </p:nvSpPr>
        <p:spPr>
          <a:xfrm>
            <a:off x="4628988" y="-28586"/>
            <a:ext cx="12961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DOBLONES (1)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4FCFCB5-6824-46C4-A629-BBEFC3FD6022}"/>
              </a:ext>
            </a:extLst>
          </p:cNvPr>
          <p:cNvSpPr txBox="1"/>
          <p:nvPr/>
        </p:nvSpPr>
        <p:spPr>
          <a:xfrm>
            <a:off x="198308" y="2683971"/>
            <a:ext cx="197694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850" b="1" dirty="0">
                <a:latin typeface="Cambria" pitchFamily="18" charset="0"/>
                <a:ea typeface="Cambria" pitchFamily="18" charset="0"/>
              </a:rPr>
              <a:t>IMPASTO: Farina di GRANO tenero 0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, margarina vegetale sfoglia [grassi vegetali di palma,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BURRO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, acqua, grasso vegetale totalmente idrogenato di palma, correttori di acidità (acido citrico e citrati di sodio), sale, emulsionanti mono e di-gliceridi degli acidi grassi, aromi, conservanti (sorbato di potassio), coloranti (caroteni)], acqua, zucchero semolato, margarina vegetale [oli e grassi vegetali 80% (grassi di palma e cocco, grassi parzialmente idrogenati di palma, oli di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SOIA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, girasole, colza e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MAIS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 in proporzione variabile), acqua, emulsionanti (E471, E322 lecitina di girasole), sale 0,2%, conservante (E202), correttore di acidità (E330), aromi, colorante (betacarotene)],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UOVA </a:t>
            </a:r>
            <a:r>
              <a:rPr lang="it-IT" sz="850" b="0" dirty="0">
                <a:latin typeface="Cambria" pitchFamily="18" charset="0"/>
                <a:ea typeface="Cambria" pitchFamily="18" charset="0"/>
              </a:rPr>
              <a:t>pastorizzate,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LATTE </a:t>
            </a:r>
            <a:r>
              <a:rPr lang="it-IT" sz="850" b="0" dirty="0">
                <a:latin typeface="Cambria" pitchFamily="18" charset="0"/>
                <a:ea typeface="Cambria" pitchFamily="18" charset="0"/>
              </a:rPr>
              <a:t>fresco intero, 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lievito di birra, miele,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MALTO</a:t>
            </a:r>
            <a:r>
              <a:rPr lang="it-IT" sz="850" dirty="0">
                <a:latin typeface="Cambria" pitchFamily="18" charset="0"/>
                <a:ea typeface="Cambria" pitchFamily="18" charset="0"/>
              </a:rPr>
              <a:t>, sale, aroma vaniglia, aroma croissant. </a:t>
            </a:r>
            <a:r>
              <a:rPr lang="it-IT" sz="850" b="1" dirty="0">
                <a:latin typeface="Cambria" pitchFamily="18" charset="0"/>
                <a:ea typeface="Cambria" pitchFamily="18" charset="0"/>
              </a:rPr>
              <a:t>FARCITURA: </a:t>
            </a:r>
            <a:r>
              <a:rPr lang="it-IT" sz="850" b="0" i="1" dirty="0">
                <a:latin typeface="Cambria" pitchFamily="18" charset="0"/>
                <a:ea typeface="Cambria" pitchFamily="18" charset="0"/>
              </a:rPr>
              <a:t>Crema Pasticcera </a:t>
            </a:r>
            <a:r>
              <a:rPr lang="it-IT" sz="850" b="0" i="0" dirty="0">
                <a:latin typeface="Cambria" pitchFamily="18" charset="0"/>
                <a:ea typeface="Cambria" pitchFamily="18" charset="0"/>
              </a:rPr>
              <a:t>(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 intero fresco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zucchero semolato, amido di mais,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TUORLO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pastorizzato, vanillina, conservante: sorbato di potassio), Mele Fresche, Semi Vari (fiocchi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AVENA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semi di girasole, semi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SESAMO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semi di lino bruno).</a:t>
            </a:r>
            <a:endParaRPr lang="it-IT" sz="85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E59DB6A-0443-4B98-A287-2726713ABD1C}"/>
              </a:ext>
            </a:extLst>
          </p:cNvPr>
          <p:cNvSpPr txBox="1"/>
          <p:nvPr/>
        </p:nvSpPr>
        <p:spPr>
          <a:xfrm>
            <a:off x="159576" y="2441261"/>
            <a:ext cx="252744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SCHIACCIARELLA MELE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4A513A3-01E8-4988-B14F-34AA044CDFEC}"/>
              </a:ext>
            </a:extLst>
          </p:cNvPr>
          <p:cNvSpPr txBox="1"/>
          <p:nvPr/>
        </p:nvSpPr>
        <p:spPr>
          <a:xfrm>
            <a:off x="4651526" y="4403572"/>
            <a:ext cx="1992916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di FRUMENTO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olio vegetale (palma, colza) acqua, zucchero,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UOVA, NOCI di pecan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(3%), lievito, zucchero candito, sciroppo di zucchero invertito, sale, grasso vegetale (colza), amido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MAIS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fibra di grumi, siero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in polvere, sciroppo di glucosio, sciroppo d’acero (0.1%), stabilizzante (E953), emulsionanti (E471, E472e), addensante (E406), correttore di acidità (E330), antiossidante (E300) , colorante (E150a), vitamina A, aroma naturale di acero, enzimi. Sciroppo d’acero aromatizzato, in sac a poche: sciroppo di glucosio-fruttosio, zucchero, sciroppo di glucosio, sciroppo di zucchero candito, acqua, aromi d’acero. </a:t>
            </a:r>
            <a:endParaRPr lang="it-IT" sz="850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9365F2F-A588-49B4-88C2-D7D31D91AC4D}"/>
              </a:ext>
            </a:extLst>
          </p:cNvPr>
          <p:cNvSpPr txBox="1"/>
          <p:nvPr/>
        </p:nvSpPr>
        <p:spPr>
          <a:xfrm>
            <a:off x="4627778" y="4182629"/>
            <a:ext cx="209621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TRECCIA NOCI </a:t>
            </a:r>
            <a:r>
              <a:rPr lang="it-IT" sz="1300" b="1">
                <a:latin typeface="Cambria" panose="02040503050406030204" pitchFamily="18" charset="0"/>
                <a:ea typeface="Cambria" panose="02040503050406030204" pitchFamily="18" charset="0"/>
              </a:rPr>
              <a:t>PECAN (2)</a:t>
            </a:r>
            <a:endParaRPr lang="it-IT" sz="13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252F8B7-A29D-4364-9357-8B512AEE0306}"/>
              </a:ext>
            </a:extLst>
          </p:cNvPr>
          <p:cNvSpPr txBox="1"/>
          <p:nvPr/>
        </p:nvSpPr>
        <p:spPr>
          <a:xfrm>
            <a:off x="2394343" y="4419582"/>
            <a:ext cx="203505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Farina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FRUMENTO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margarina (grassi vegetali di palma, acqua , oli vegetali di girasole , correttori di acidità : acido citrico, citrati di sodio, sale, emulsionante,: mono e di gliceridi degli acidi grassi), acqua, zucchero, sale, farina di malto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FRUMENTO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lievito di birra , farina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SOIA,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antiossidante : E300.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it-IT" sz="850" b="1" dirty="0">
                <a:latin typeface="Cambria" pitchFamily="18" charset="0"/>
                <a:ea typeface="Cambria" pitchFamily="18" charset="0"/>
              </a:rPr>
              <a:t>FARCITURA al LATTE 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Crema al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e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PANNA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26 % (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LATTE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intero fresco pastorizzato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39%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PANNA 25%,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 saccarosio, sciroppo di glucosio\fruttosio, amido modificato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MAIS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conservante : potassio sorbato,  aromi, colorante E171). </a:t>
            </a:r>
            <a:endParaRPr lang="it-IT" sz="850" dirty="0">
              <a:latin typeface="Cambria" pitchFamily="18" charset="0"/>
              <a:ea typeface="Cambria" pitchFamily="18" charset="0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it-IT" sz="850" b="1" dirty="0">
                <a:latin typeface="Cambria" pitchFamily="18" charset="0"/>
                <a:ea typeface="Cambria" pitchFamily="18" charset="0"/>
              </a:rPr>
              <a:t>FARCITURA alla NOCCIOLA: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Crema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MANDORLE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e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NOCCIOLE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26% [Zucchero,  grassi vegetali di palma , oli vegetali in proporzione variabile di (colza, girasole,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MAIS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SOIA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)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MANDORLE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10%, cacao magro in polvere,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NOCCIOLE 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5%, emulsionante: lecitina di </a:t>
            </a:r>
            <a:r>
              <a:rPr lang="it-IT" sz="850" b="1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SOIA</a:t>
            </a:r>
            <a:r>
              <a:rPr lang="it-IT" sz="850" b="0" i="0" u="none" strike="noStrike" kern="1200" baseline="0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+mn-cs"/>
              </a:rPr>
              <a:t>, aroma )].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F6BA7FC-42EE-4609-9744-6F0211DFD860}"/>
              </a:ext>
            </a:extLst>
          </p:cNvPr>
          <p:cNvSpPr txBox="1"/>
          <p:nvPr/>
        </p:nvSpPr>
        <p:spPr>
          <a:xfrm>
            <a:off x="2366592" y="4182629"/>
            <a:ext cx="14945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Cambria" panose="02040503050406030204" pitchFamily="18" charset="0"/>
                <a:ea typeface="Cambria" panose="02040503050406030204" pitchFamily="18" charset="0"/>
              </a:rPr>
              <a:t>CONCHIGLIE (1)</a:t>
            </a:r>
          </a:p>
        </p:txBody>
      </p:sp>
      <p:pic>
        <p:nvPicPr>
          <p:cNvPr id="36" name="Elemento grafico 35" descr="Fiocco di neve">
            <a:extLst>
              <a:ext uri="{FF2B5EF4-FFF2-40B4-BE49-F238E27FC236}">
                <a16:creationId xmlns:a16="http://schemas.microsoft.com/office/drawing/2014/main" id="{AEFBFD85-FC7E-4F20-A165-2EDFEB3D8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969" y="21495"/>
            <a:ext cx="192226" cy="192226"/>
          </a:xfrm>
          <a:prstGeom prst="rect">
            <a:avLst/>
          </a:prstGeom>
        </p:spPr>
      </p:pic>
      <p:pic>
        <p:nvPicPr>
          <p:cNvPr id="37" name="Elemento grafico 36" descr="Fiocco di neve">
            <a:extLst>
              <a:ext uri="{FF2B5EF4-FFF2-40B4-BE49-F238E27FC236}">
                <a16:creationId xmlns:a16="http://schemas.microsoft.com/office/drawing/2014/main" id="{6A59DF7A-67B8-40CF-8540-E0B010738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4864" y="27590"/>
            <a:ext cx="192226" cy="192226"/>
          </a:xfrm>
          <a:prstGeom prst="rect">
            <a:avLst/>
          </a:prstGeom>
        </p:spPr>
      </p:pic>
      <p:pic>
        <p:nvPicPr>
          <p:cNvPr id="39" name="Elemento grafico 38" descr="Fiocco di neve">
            <a:extLst>
              <a:ext uri="{FF2B5EF4-FFF2-40B4-BE49-F238E27FC236}">
                <a16:creationId xmlns:a16="http://schemas.microsoft.com/office/drawing/2014/main" id="{CB7CCF49-CEF3-43AB-858C-11D4878A2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27" y="2497562"/>
            <a:ext cx="192226" cy="192226"/>
          </a:xfrm>
          <a:prstGeom prst="rect">
            <a:avLst/>
          </a:prstGeom>
        </p:spPr>
      </p:pic>
      <p:pic>
        <p:nvPicPr>
          <p:cNvPr id="44" name="Elemento grafico 43" descr="Fiocco di neve">
            <a:extLst>
              <a:ext uri="{FF2B5EF4-FFF2-40B4-BE49-F238E27FC236}">
                <a16:creationId xmlns:a16="http://schemas.microsoft.com/office/drawing/2014/main" id="{00DF81A0-6C03-468D-AB9C-A0018414B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182" y="7594477"/>
            <a:ext cx="192226" cy="192226"/>
          </a:xfrm>
          <a:prstGeom prst="rect">
            <a:avLst/>
          </a:prstGeom>
        </p:spPr>
      </p:pic>
      <p:sp>
        <p:nvSpPr>
          <p:cNvPr id="46" name="Rettangolo con angoli arrotondati 45">
            <a:extLst>
              <a:ext uri="{FF2B5EF4-FFF2-40B4-BE49-F238E27FC236}">
                <a16:creationId xmlns:a16="http://schemas.microsoft.com/office/drawing/2014/main" id="{3790C0A9-53CD-4596-835F-958A88C6E2E2}"/>
              </a:ext>
            </a:extLst>
          </p:cNvPr>
          <p:cNvSpPr/>
          <p:nvPr/>
        </p:nvSpPr>
        <p:spPr>
          <a:xfrm>
            <a:off x="157026" y="7694092"/>
            <a:ext cx="4536888" cy="1257409"/>
          </a:xfrm>
          <a:prstGeom prst="roundRect">
            <a:avLst>
              <a:gd name="adj" fmla="val 738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F8EE3291-F559-4D6B-A564-1F0DF60E644D}"/>
              </a:ext>
            </a:extLst>
          </p:cNvPr>
          <p:cNvCxnSpPr>
            <a:cxnSpLocks/>
          </p:cNvCxnSpPr>
          <p:nvPr/>
        </p:nvCxnSpPr>
        <p:spPr>
          <a:xfrm>
            <a:off x="208043" y="21495"/>
            <a:ext cx="0" cy="6696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2A7D64FB-AEA5-4BD5-875D-BBA2EBBC6F46}"/>
              </a:ext>
            </a:extLst>
          </p:cNvPr>
          <p:cNvCxnSpPr>
            <a:cxnSpLocks/>
          </p:cNvCxnSpPr>
          <p:nvPr/>
        </p:nvCxnSpPr>
        <p:spPr>
          <a:xfrm flipH="1" flipV="1">
            <a:off x="42512" y="218492"/>
            <a:ext cx="2112665" cy="36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7DA93329-1CCB-4890-99CD-C1CDEDEE22D3}"/>
              </a:ext>
            </a:extLst>
          </p:cNvPr>
          <p:cNvCxnSpPr>
            <a:cxnSpLocks/>
          </p:cNvCxnSpPr>
          <p:nvPr/>
        </p:nvCxnSpPr>
        <p:spPr>
          <a:xfrm flipH="1">
            <a:off x="15817" y="2674279"/>
            <a:ext cx="2105133" cy="73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C44BDD91-4815-4C52-BFF5-D6D673CEAB3F}"/>
              </a:ext>
            </a:extLst>
          </p:cNvPr>
          <p:cNvCxnSpPr>
            <a:cxnSpLocks/>
          </p:cNvCxnSpPr>
          <p:nvPr/>
        </p:nvCxnSpPr>
        <p:spPr>
          <a:xfrm flipH="1">
            <a:off x="4509120" y="4427984"/>
            <a:ext cx="218686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AF82919B-449F-4798-95AE-0CF245885848}"/>
              </a:ext>
            </a:extLst>
          </p:cNvPr>
          <p:cNvCxnSpPr>
            <a:cxnSpLocks/>
          </p:cNvCxnSpPr>
          <p:nvPr/>
        </p:nvCxnSpPr>
        <p:spPr>
          <a:xfrm>
            <a:off x="2396352" y="21495"/>
            <a:ext cx="0" cy="76098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DFA12836-B175-4D80-91CD-F11F0C880F4A}"/>
              </a:ext>
            </a:extLst>
          </p:cNvPr>
          <p:cNvCxnSpPr>
            <a:cxnSpLocks/>
          </p:cNvCxnSpPr>
          <p:nvPr/>
        </p:nvCxnSpPr>
        <p:spPr>
          <a:xfrm flipH="1" flipV="1">
            <a:off x="2220443" y="220003"/>
            <a:ext cx="2248122" cy="42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9220220D-3343-47E6-8515-AD3EFE5B50DE}"/>
              </a:ext>
            </a:extLst>
          </p:cNvPr>
          <p:cNvCxnSpPr>
            <a:cxnSpLocks/>
          </p:cNvCxnSpPr>
          <p:nvPr/>
        </p:nvCxnSpPr>
        <p:spPr>
          <a:xfrm flipH="1">
            <a:off x="4666615" y="27590"/>
            <a:ext cx="13910" cy="682280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AB656767-4A02-4873-AEAF-6295887019DD}"/>
              </a:ext>
            </a:extLst>
          </p:cNvPr>
          <p:cNvCxnSpPr>
            <a:cxnSpLocks/>
          </p:cNvCxnSpPr>
          <p:nvPr/>
        </p:nvCxnSpPr>
        <p:spPr>
          <a:xfrm flipH="1" flipV="1">
            <a:off x="4509120" y="224263"/>
            <a:ext cx="2248122" cy="42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A8BC2F1A-D279-416D-B1F2-B54A07862017}"/>
              </a:ext>
            </a:extLst>
          </p:cNvPr>
          <p:cNvCxnSpPr>
            <a:cxnSpLocks/>
          </p:cNvCxnSpPr>
          <p:nvPr/>
        </p:nvCxnSpPr>
        <p:spPr>
          <a:xfrm flipH="1">
            <a:off x="2204864" y="4427984"/>
            <a:ext cx="22164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Elemento grafico 56" descr="Fiocco di neve">
            <a:extLst>
              <a:ext uri="{FF2B5EF4-FFF2-40B4-BE49-F238E27FC236}">
                <a16:creationId xmlns:a16="http://schemas.microsoft.com/office/drawing/2014/main" id="{7B887CAD-FBB8-43B0-BBFE-B96F5FE99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1688" y="34167"/>
            <a:ext cx="192226" cy="192226"/>
          </a:xfrm>
          <a:prstGeom prst="rect">
            <a:avLst/>
          </a:prstGeom>
        </p:spPr>
      </p:pic>
      <p:pic>
        <p:nvPicPr>
          <p:cNvPr id="45" name="Elemento grafico 44" descr="Fiocco di neve">
            <a:extLst>
              <a:ext uri="{FF2B5EF4-FFF2-40B4-BE49-F238E27FC236}">
                <a16:creationId xmlns:a16="http://schemas.microsoft.com/office/drawing/2014/main" id="{129F10DA-E79A-4FCB-973E-6B3BBFE95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8299" y="4235758"/>
            <a:ext cx="192226" cy="192226"/>
          </a:xfrm>
          <a:prstGeom prst="rect">
            <a:avLst/>
          </a:prstGeom>
        </p:spPr>
      </p:pic>
      <p:pic>
        <p:nvPicPr>
          <p:cNvPr id="53" name="Elemento grafico 52" descr="Fiocco di neve">
            <a:extLst>
              <a:ext uri="{FF2B5EF4-FFF2-40B4-BE49-F238E27FC236}">
                <a16:creationId xmlns:a16="http://schemas.microsoft.com/office/drawing/2014/main" id="{5DBFB2F2-B189-4CA1-8675-647C378EC7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5522" y="4235758"/>
            <a:ext cx="192226" cy="19222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46C5531-1325-BDDA-DBFB-A6EDE2EA2CA6}"/>
              </a:ext>
            </a:extLst>
          </p:cNvPr>
          <p:cNvSpPr txBox="1"/>
          <p:nvPr/>
        </p:nvSpPr>
        <p:spPr>
          <a:xfrm>
            <a:off x="188344" y="7721676"/>
            <a:ext cx="45095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Cornetti di d’Annunzio Srl</a:t>
            </a:r>
          </a:p>
          <a:p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Sede </a:t>
            </a:r>
            <a:r>
              <a:rPr lang="it-I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Amm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.:Via Napoli 48, Pescara (PE) 65122 Pescara (PE)</a:t>
            </a:r>
          </a:p>
          <a:p>
            <a:r>
              <a:rPr lang="it-I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p.IVA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02300430689</a:t>
            </a: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PRODOTTO E DISTRIBUITO DA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Sede Op.: </a:t>
            </a:r>
            <a:r>
              <a:rPr lang="it-I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Riganello, Nucleo Ind.le, San Nicolò a Tordino, Teramo (TE)</a:t>
            </a:r>
          </a:p>
          <a:p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Tel. 0861.586040Mail: info@dulcora.it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83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</TotalTime>
  <Words>2372</Words>
  <Application>Microsoft Office PowerPoint</Application>
  <PresentationFormat>Presentazione su schermo (4:3)</PresentationFormat>
  <Paragraphs>83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Calibri</vt:lpstr>
      <vt:lpstr>Cambria</vt:lpstr>
      <vt:lpstr>Times New Roman</vt:lpstr>
      <vt:lpstr>Wingdings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erika d'angelo</dc:creator>
  <cp:lastModifiedBy>Alex Arcaroli</cp:lastModifiedBy>
  <cp:revision>260</cp:revision>
  <cp:lastPrinted>2026-03-09T12:38:02Z</cp:lastPrinted>
  <dcterms:created xsi:type="dcterms:W3CDTF">2019-05-21T14:03:29Z</dcterms:created>
  <dcterms:modified xsi:type="dcterms:W3CDTF">2026-03-09T12:38:14Z</dcterms:modified>
</cp:coreProperties>
</file>